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sldIdLst>
    <p:sldId id="263" r:id="rId2"/>
    <p:sldId id="468" r:id="rId3"/>
    <p:sldId id="469" r:id="rId4"/>
    <p:sldId id="497" r:id="rId5"/>
    <p:sldId id="436" r:id="rId6"/>
    <p:sldId id="437" r:id="rId7"/>
    <p:sldId id="470" r:id="rId8"/>
    <p:sldId id="471" r:id="rId9"/>
    <p:sldId id="440" r:id="rId10"/>
    <p:sldId id="472" r:id="rId11"/>
    <p:sldId id="473" r:id="rId12"/>
    <p:sldId id="474" r:id="rId13"/>
    <p:sldId id="477" r:id="rId14"/>
    <p:sldId id="498" r:id="rId15"/>
    <p:sldId id="478" r:id="rId16"/>
    <p:sldId id="479" r:id="rId17"/>
    <p:sldId id="480" r:id="rId18"/>
    <p:sldId id="482" r:id="rId19"/>
    <p:sldId id="483" r:id="rId20"/>
    <p:sldId id="484" r:id="rId21"/>
    <p:sldId id="485" r:id="rId22"/>
    <p:sldId id="486" r:id="rId23"/>
    <p:sldId id="487" r:id="rId24"/>
    <p:sldId id="488" r:id="rId25"/>
    <p:sldId id="489" r:id="rId26"/>
    <p:sldId id="490" r:id="rId27"/>
    <p:sldId id="491" r:id="rId28"/>
    <p:sldId id="492" r:id="rId29"/>
    <p:sldId id="365" r:id="rId30"/>
    <p:sldId id="369" r:id="rId31"/>
    <p:sldId id="493" r:id="rId32"/>
    <p:sldId id="442" r:id="rId33"/>
    <p:sldId id="494" r:id="rId34"/>
    <p:sldId id="495" r:id="rId35"/>
    <p:sldId id="496" r:id="rId36"/>
    <p:sldId id="443" r:id="rId37"/>
    <p:sldId id="375" r:id="rId38"/>
    <p:sldId id="376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1167D05-B969-DD41-BE95-14405C299D56}">
          <p14:sldIdLst>
            <p14:sldId id="263"/>
            <p14:sldId id="468"/>
            <p14:sldId id="469"/>
            <p14:sldId id="497"/>
            <p14:sldId id="436"/>
            <p14:sldId id="437"/>
            <p14:sldId id="470"/>
            <p14:sldId id="471"/>
            <p14:sldId id="440"/>
            <p14:sldId id="472"/>
            <p14:sldId id="473"/>
            <p14:sldId id="474"/>
            <p14:sldId id="477"/>
            <p14:sldId id="498"/>
            <p14:sldId id="478"/>
            <p14:sldId id="479"/>
            <p14:sldId id="480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365"/>
            <p14:sldId id="369"/>
            <p14:sldId id="493"/>
            <p14:sldId id="442"/>
            <p14:sldId id="494"/>
            <p14:sldId id="495"/>
            <p14:sldId id="496"/>
            <p14:sldId id="443"/>
            <p14:sldId id="375"/>
            <p14:sldId id="3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6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 autoAdjust="0"/>
    <p:restoredTop sz="50000" autoAdjust="0"/>
  </p:normalViewPr>
  <p:slideViewPr>
    <p:cSldViewPr>
      <p:cViewPr varScale="1">
        <p:scale>
          <a:sx n="45" d="100"/>
          <a:sy n="45" d="100"/>
        </p:scale>
        <p:origin x="1648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jpeg>
</file>

<file path=ppt/media/image13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93D64-DF3F-460F-A0B1-69C407E17C2E}" type="datetimeFigureOut">
              <a:rPr lang="en-US" smtClean="0"/>
              <a:pPr/>
              <a:t>11/6/15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C9967-C778-4DD9-8F46-C6F15837B7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910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I’m here to talk about</a:t>
            </a:r>
            <a:r>
              <a:rPr lang="en-US" sz="1800" baseline="0" dirty="0" smtClean="0"/>
              <a:t> how we can use interesting learning techniques to figure out what a sensor measures just by looking at its name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919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Merge</a:t>
            </a:r>
            <a:r>
              <a:rPr lang="en-US" baseline="0" dirty="0" smtClean="0"/>
              <a:t> each to the title of each slide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11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</a:t>
            </a:r>
            <a:r>
              <a:rPr lang="en-US" baseline="0" dirty="0" smtClean="0"/>
              <a:t> are sensor names from a building shown in some feature space (later)</a:t>
            </a:r>
          </a:p>
          <a:p>
            <a:r>
              <a:rPr lang="en-US" baseline="0" dirty="0" smtClean="0"/>
              <a:t>Pts with similar names can be close, </a:t>
            </a:r>
            <a:r>
              <a:rPr lang="en-US" baseline="0" dirty="0" err="1" smtClean="0"/>
              <a:t>eg</a:t>
            </a:r>
            <a:endParaRPr lang="en-US" baseline="0" dirty="0" smtClean="0"/>
          </a:p>
          <a:p>
            <a:r>
              <a:rPr lang="en-US" dirty="0" smtClean="0"/>
              <a:t>So start</a:t>
            </a:r>
            <a:r>
              <a:rPr lang="en-US" baseline="0" dirty="0" smtClean="0"/>
              <a:t> from generate 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86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50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38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should come</a:t>
            </a:r>
            <a:r>
              <a:rPr lang="en-US" baseline="0" dirty="0" smtClean="0"/>
              <a:t> from the most info c</a:t>
            </a:r>
          </a:p>
          <a:p>
            <a:r>
              <a:rPr lang="en-US" baseline="0" dirty="0" smtClean="0"/>
              <a:t>and the most </a:t>
            </a:r>
            <a:r>
              <a:rPr lang="en-US" baseline="0" dirty="0" err="1" smtClean="0"/>
              <a:t>repre</a:t>
            </a:r>
            <a:endParaRPr lang="en-US" baseline="0" dirty="0" smtClean="0"/>
          </a:p>
          <a:p>
            <a:r>
              <a:rPr lang="en-US" baseline="0" dirty="0" smtClean="0"/>
              <a:t>apply f to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want to find a c with most impurity by H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Essentially, we are looking for area where the f and c disagree most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Also size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15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pick </a:t>
            </a:r>
            <a:r>
              <a:rPr lang="en-US" dirty="0" err="1" smtClean="0"/>
              <a:t>repre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329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next step, we want</a:t>
            </a:r>
            <a:r>
              <a:rPr lang="en-US" baseline="0" dirty="0" smtClean="0"/>
              <a:t> to f</a:t>
            </a:r>
            <a:r>
              <a:rPr lang="en-US" dirty="0" smtClean="0"/>
              <a:t>urther leverage the label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err="1" smtClean="0"/>
              <a:t>bc</a:t>
            </a:r>
            <a:r>
              <a:rPr lang="en-US" dirty="0" smtClean="0"/>
              <a:t> pts close to each other tend to have same</a:t>
            </a:r>
            <a:r>
              <a:rPr lang="en-US" baseline="0" dirty="0" smtClean="0"/>
              <a:t> label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propagate (will explain</a:t>
            </a:r>
            <a:r>
              <a:rPr lang="en-US" baseline="0" dirty="0" smtClean="0"/>
              <a:t> </a:t>
            </a:r>
            <a:r>
              <a:rPr lang="en-US" dirty="0" smtClean="0"/>
              <a:t>r)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(add</a:t>
            </a:r>
            <a:r>
              <a:rPr lang="en-US" baseline="0" dirty="0" smtClean="0"/>
              <a:t> human)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67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with new labeled ex, re-train f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for this</a:t>
            </a:r>
            <a:r>
              <a:rPr lang="en-US" baseline="0" dirty="0" smtClean="0"/>
              <a:t> c, we know the res is not enough </a:t>
            </a:r>
            <a:r>
              <a:rPr lang="en-US" baseline="0" dirty="0" err="1" smtClean="0"/>
              <a:t>bc</a:t>
            </a:r>
            <a:r>
              <a:rPr lang="en-US" baseline="0" dirty="0" smtClean="0"/>
              <a:t> classification boundary goes inside the c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we need sub-cluster it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02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 f to unlabeled</a:t>
            </a:r>
            <a:r>
              <a:rPr lang="en-US" baseline="0" dirty="0" smtClean="0"/>
              <a:t> in all c</a:t>
            </a:r>
          </a:p>
          <a:p>
            <a:r>
              <a:rPr lang="en-US" dirty="0" smtClean="0"/>
              <a:t>Use the same</a:t>
            </a:r>
            <a:r>
              <a:rPr lang="en-US" baseline="0" dirty="0" smtClean="0"/>
              <a:t> the metric to pick a cluster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5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93688" indent="-293688">
              <a:buFont typeface="Arial" pitchFamily="34" charset="0"/>
              <a:buChar char="•"/>
            </a:pPr>
            <a:r>
              <a:rPr lang="en-US" sz="1200" dirty="0" smtClean="0">
                <a:latin typeface="Segoe UI Light" pitchFamily="34" charset="0"/>
              </a:rPr>
              <a:t>But before I get into that,</a:t>
            </a:r>
            <a:r>
              <a:rPr lang="en-US" sz="1200" baseline="0" dirty="0" smtClean="0">
                <a:latin typeface="Segoe UI Light" pitchFamily="34" charset="0"/>
              </a:rPr>
              <a:t> lets look at some statistics about buildings</a:t>
            </a:r>
            <a:endParaRPr lang="is-IS" sz="1200" baseline="0" dirty="0" smtClean="0">
              <a:latin typeface="Segoe UI Light" pitchFamily="34" charset="0"/>
            </a:endParaRPr>
          </a:p>
          <a:p>
            <a:pPr marL="293688" indent="-293688">
              <a:buFont typeface="Arial" pitchFamily="34" charset="0"/>
              <a:buChar char="•"/>
            </a:pPr>
            <a:r>
              <a:rPr lang="is-IS" sz="1200" baseline="0" dirty="0" smtClean="0">
                <a:latin typeface="Segoe UI Light" pitchFamily="34" charset="0"/>
              </a:rPr>
              <a:t>A typical office building consumes $ per year</a:t>
            </a:r>
          </a:p>
          <a:p>
            <a:pPr marL="293688" indent="-293688">
              <a:buFont typeface="Arial" pitchFamily="34" charset="0"/>
              <a:buChar char="•"/>
            </a:pPr>
            <a:r>
              <a:rPr lang="is-IS" sz="1200" baseline="0" dirty="0" smtClean="0">
                <a:latin typeface="Segoe UI Light" pitchFamily="34" charset="0"/>
              </a:rPr>
              <a:t>Buildings are expensive to maintain, so new tools are coming that save energy and money</a:t>
            </a:r>
            <a:endParaRPr lang="en-US" sz="1200" dirty="0" smtClean="0">
              <a:latin typeface="Segoe UI Light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786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</a:t>
            </a:r>
            <a:r>
              <a:rPr lang="en-US" baseline="0" dirty="0" smtClean="0"/>
              <a:t>k a </a:t>
            </a:r>
            <a:r>
              <a:rPr lang="en-US" baseline="0" dirty="0" err="1" smtClean="0"/>
              <a:t>repre</a:t>
            </a:r>
            <a:r>
              <a:rPr lang="en-US" baseline="0" dirty="0" smtClean="0"/>
              <a:t> for label</a:t>
            </a:r>
          </a:p>
          <a:p>
            <a:r>
              <a:rPr lang="en-US" baseline="0" dirty="0" smtClean="0"/>
              <a:t>propagate</a:t>
            </a:r>
          </a:p>
          <a:p>
            <a:r>
              <a:rPr lang="en-US" baseline="0" dirty="0" smtClean="0"/>
              <a:t>retrain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39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sub-c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63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each</a:t>
            </a:r>
            <a:r>
              <a:rPr lang="en-US" baseline="0" dirty="0" smtClean="0"/>
              <a:t> sensor name, take out </a:t>
            </a:r>
            <a:r>
              <a:rPr lang="en-US" baseline="0" dirty="0" err="1" smtClean="0"/>
              <a:t>nums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492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we propagated</a:t>
            </a:r>
            <a:r>
              <a:rPr lang="en-US" baseline="0" dirty="0" smtClean="0"/>
              <a:t> the label, but impossible to set a k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So how to estimate the radius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940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intuitively,</a:t>
            </a:r>
            <a:r>
              <a:rPr lang="en-US" baseline="0" dirty="0" smtClean="0"/>
              <a:t> it should be the minimum inter-class d btw any pair</a:t>
            </a:r>
          </a:p>
          <a:p>
            <a:r>
              <a:rPr lang="en-US" baseline="0" dirty="0" smtClean="0"/>
              <a:t>this is how we estimate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6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correction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870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Happens before</a:t>
            </a:r>
            <a:r>
              <a:rPr lang="en-US" baseline="0" dirty="0" smtClean="0"/>
              <a:t> f training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781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use GMM, to avoid</a:t>
            </a:r>
            <a:r>
              <a:rPr lang="en-US" baseline="0" dirty="0" smtClean="0"/>
              <a:t> k then sue NPBC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collect sensor</a:t>
            </a:r>
            <a:r>
              <a:rPr lang="en-US" baseline="0" dirty="0" smtClean="0"/>
              <a:t> names from </a:t>
            </a:r>
            <a:r>
              <a:rPr lang="en-US" dirty="0" smtClean="0"/>
              <a:t>3 buildings</a:t>
            </a:r>
          </a:p>
          <a:p>
            <a:r>
              <a:rPr lang="en-US" dirty="0" smtClean="0"/>
              <a:t>more than 2k</a:t>
            </a:r>
            <a:r>
              <a:rPr lang="en-US" baseline="0" dirty="0" smtClean="0"/>
              <a:t> of 22 types</a:t>
            </a:r>
          </a:p>
          <a:p>
            <a:r>
              <a:rPr lang="en-US" dirty="0" smtClean="0"/>
              <a:t>we manually created all the GT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492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each</a:t>
            </a:r>
            <a:r>
              <a:rPr lang="en-US" baseline="0" dirty="0" smtClean="0"/>
              <a:t> has a different selection strategy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46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Suppose we have a </a:t>
            </a:r>
            <a:r>
              <a:rPr lang="en-US" dirty="0" err="1" smtClean="0"/>
              <a:t>bldg</a:t>
            </a:r>
            <a:r>
              <a:rPr lang="en-US" dirty="0" smtClean="0"/>
              <a:t> that</a:t>
            </a:r>
            <a:r>
              <a:rPr lang="en-US" baseline="0" dirty="0" smtClean="0"/>
              <a:t> sometimes overheats rooms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Often there are temp sensors in the </a:t>
            </a:r>
            <a:r>
              <a:rPr lang="en-US" baseline="0" dirty="0" err="1" smtClean="0"/>
              <a:t>bldg</a:t>
            </a:r>
            <a:r>
              <a:rPr lang="en-US" baseline="0" dirty="0" smtClean="0"/>
              <a:t>, so a tool can look at these measurements to figure out the problem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 bunch of curves </a:t>
            </a:r>
            <a:r>
              <a:rPr lang="en-US" baseline="0" dirty="0" smtClean="0"/>
              <a:t>to give you sense how we perform against them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Only look at our and red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Given a certain </a:t>
            </a:r>
            <a:r>
              <a:rPr lang="en-US" baseline="0" dirty="0" err="1" smtClean="0"/>
              <a:t>acc</a:t>
            </a:r>
            <a:r>
              <a:rPr lang="en-US" baseline="0" dirty="0" smtClean="0"/>
              <a:t>, we reduce the labeling by at least 30%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what that number means for 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484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have two</a:t>
            </a:r>
            <a:r>
              <a:rPr lang="en-US" baseline="0" dirty="0" smtClean="0"/>
              <a:t> components in the algorithm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Disable</a:t>
            </a:r>
            <a:r>
              <a:rPr lang="en-US" baseline="0" dirty="0" smtClean="0"/>
              <a:t> either or both to test the effect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94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Arial" charset="0"/>
              <a:buChar char="•"/>
            </a:pPr>
            <a:r>
              <a:rPr lang="en-US" baseline="0" dirty="0" smtClean="0"/>
              <a:t>LM+P is bad on A because loose estimation of r</a:t>
            </a:r>
          </a:p>
          <a:p>
            <a:pPr marL="228600" indent="-228600">
              <a:buFont typeface="Arial" charset="0"/>
              <a:buChar char="•"/>
            </a:pPr>
            <a:r>
              <a:rPr lang="en-US" baseline="0" dirty="0" smtClean="0"/>
              <a:t>Only catch up later with enough </a:t>
            </a:r>
            <a:r>
              <a:rPr lang="en-US" baseline="0" dirty="0" err="1" smtClean="0"/>
              <a:t>exs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374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Arial" charset="0"/>
              <a:buChar char="•"/>
            </a:pPr>
            <a:r>
              <a:rPr lang="en-US" dirty="0" smtClean="0"/>
              <a:t>Adding clustering alone is no</a:t>
            </a:r>
            <a:r>
              <a:rPr lang="en-US" baseline="0" dirty="0" smtClean="0"/>
              <a:t> better than LM</a:t>
            </a:r>
          </a:p>
          <a:p>
            <a:pPr marL="228600" indent="-228600">
              <a:buFont typeface="Arial" charset="0"/>
              <a:buChar char="•"/>
            </a:pPr>
            <a:r>
              <a:rPr lang="en-US" baseline="0" dirty="0" smtClean="0"/>
              <a:t>After adding p it gets better because more ex</a:t>
            </a:r>
          </a:p>
          <a:p>
            <a:pPr marL="228600" indent="-228600">
              <a:buFont typeface="Arial" charset="0"/>
              <a:buChar char="•"/>
            </a:pPr>
            <a:r>
              <a:rPr lang="en-US" baseline="0" dirty="0" smtClean="0"/>
              <a:t>We attribute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27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Backup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980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AL includes a </a:t>
            </a:r>
            <a:r>
              <a:rPr lang="en-US" dirty="0" err="1" smtClean="0"/>
              <a:t>sel</a:t>
            </a:r>
            <a:r>
              <a:rPr lang="en-US" dirty="0" smtClean="0"/>
              <a:t> and prop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768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31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Can’t look at all </a:t>
            </a:r>
            <a:r>
              <a:rPr lang="en-US" dirty="0" err="1" smtClean="0"/>
              <a:t>bc</a:t>
            </a:r>
            <a:r>
              <a:rPr lang="en-US" dirty="0" smtClean="0"/>
              <a:t> different types of temp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can be hot water temp and cold</a:t>
            </a:r>
            <a:r>
              <a:rPr lang="en-US" baseline="0" dirty="0" smtClean="0"/>
              <a:t> air temp and so on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Technician looks cryptic name and figure</a:t>
            </a:r>
            <a:r>
              <a:rPr lang="en-US" baseline="0" dirty="0" smtClean="0"/>
              <a:t> out the mapping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sometimes has</a:t>
            </a:r>
            <a:r>
              <a:rPr lang="en-US" baseline="0" dirty="0" smtClean="0"/>
              <a:t> </a:t>
            </a:r>
            <a:r>
              <a:rPr lang="en-US" dirty="0" smtClean="0"/>
              <a:t>to visit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Takes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03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Manual labeling is</a:t>
            </a:r>
            <a:r>
              <a:rPr lang="en-US" baseline="0" dirty="0" smtClean="0"/>
              <a:t> intractable and </a:t>
            </a:r>
            <a:r>
              <a:rPr lang="en-US" baseline="0" dirty="0" err="1" smtClean="0"/>
              <a:t>unscalable</a:t>
            </a:r>
            <a:r>
              <a:rPr lang="en-US" baseline="0" dirty="0" smtClean="0"/>
              <a:t>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60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Particularly</a:t>
            </a:r>
            <a:r>
              <a:rPr lang="en-US" baseline="0" dirty="0" smtClean="0"/>
              <a:t> - type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69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</a:t>
            </a:r>
            <a:r>
              <a:rPr lang="en-US" baseline="0" dirty="0" smtClean="0"/>
              <a:t>ur solution is to look at each manually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However, there’s </a:t>
            </a:r>
            <a:r>
              <a:rPr lang="en-US" baseline="0" dirty="0" err="1" smtClean="0"/>
              <a:t>sim</a:t>
            </a:r>
            <a:r>
              <a:rPr lang="en-US" baseline="0" dirty="0" smtClean="0"/>
              <a:t> btw names we can use + where is that from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Group them by </a:t>
            </a:r>
            <a:r>
              <a:rPr lang="en-US" baseline="0" dirty="0" err="1" smtClean="0"/>
              <a:t>sim</a:t>
            </a:r>
            <a:r>
              <a:rPr lang="en-US" baseline="0" dirty="0" smtClean="0"/>
              <a:t>, and pick 1 from each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The rest will be easier and this reduces effort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over-optimistic </a:t>
            </a:r>
            <a:r>
              <a:rPr lang="en-US" baseline="0" dirty="0" err="1" smtClean="0"/>
              <a:t>bc</a:t>
            </a:r>
            <a:r>
              <a:rPr lang="en-US" baseline="0" dirty="0" smtClean="0"/>
              <a:t> cluster is not trivial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</a:t>
            </a:r>
            <a:r>
              <a:rPr lang="en-US" dirty="0" smtClean="0"/>
              <a:t>philosophy is referred</a:t>
            </a:r>
            <a:r>
              <a:rPr lang="en-US" baseline="0" dirty="0" smtClean="0"/>
              <a:t> to as AL in the ML community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10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Big pool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</a:t>
            </a:r>
            <a:r>
              <a:rPr lang="en-US" baseline="0" dirty="0" smtClean="0"/>
              <a:t> selection algorithm to get the most rep for a human to label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Which is then used as the training set to learn a f and apply to the rest unlabeled 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47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C9967-C778-4DD9-8F46-C6F15837B72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83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53E57-C1D9-3F4C-9934-A608E861C483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DEA0-B2D7-0947-8020-DC2508AC9260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D2063-21BB-8840-8973-A35E385A7894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FC414-F223-AF4B-BB70-14D0ED5FA568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D7A95-08F8-554C-BCDF-73A84104D7D9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E6C12-9A7F-BD43-A33D-2A4D57C90A56}" type="datetime1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4F2EB-B3BC-7143-BA2D-2172290A3671}" type="datetime1">
              <a:rPr lang="en-US" smtClean="0"/>
              <a:t>11/6/15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B21D5-79E4-F54C-8E55-468C0CB01B3E}" type="datetime1">
              <a:rPr lang="en-US" smtClean="0"/>
              <a:t>11/6/15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F2CC5-7F0C-E249-9C33-221797E3AB35}" type="datetime1">
              <a:rPr lang="en-US" smtClean="0"/>
              <a:t>11/6/15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FBCD5-5182-424E-82F2-F3C0B06AB4FB}" type="datetime1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B8F57-D7C1-3544-AA72-AB270992CE85}" type="datetime1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F2472-3A5A-A644-9828-09A54C62A9C6}" type="datetime1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A2C5-A4E2-4612-9BF7-8095FCDD330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1.tiff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6500" y="1371600"/>
            <a:ext cx="7543800" cy="42211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  <a:t>Clustering-based Active Learning </a:t>
            </a:r>
            <a:b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  <a:t>on Sensor Type Classification </a:t>
            </a:r>
            <a:b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  <a:t>in Buildings</a:t>
            </a:r>
            <a:r>
              <a:rPr lang="en-US" dirty="0">
                <a:latin typeface="Segoe UI Light" pitchFamily="34" charset="0"/>
                <a:ea typeface="Segoe UI" pitchFamily="34" charset="0"/>
                <a:cs typeface="Segoe UI" pitchFamily="34" charset="0"/>
              </a:rPr>
              <a:t/>
            </a:r>
            <a:br>
              <a:rPr lang="en-US" dirty="0"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  <a:t/>
            </a:r>
            <a:br>
              <a:rPr lang="en-US" dirty="0" smtClean="0"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Dezhi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Hong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,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Hongning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 Wang,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Kamin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 Whitehouse</a:t>
            </a:r>
            <a:b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itchFamily="34" charset="0"/>
                <a:ea typeface="Segoe UI" pitchFamily="34" charset="0"/>
                <a:cs typeface="Segoe UI" pitchFamily="34" charset="0"/>
              </a:rPr>
              <a:t>University of Virginia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Segoe UI Light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133600" y="1371600"/>
            <a:ext cx="8229600" cy="422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4400" dirty="0">
                <a:latin typeface="Segoe UI Light" pitchFamily="34" charset="0"/>
                <a:ea typeface="Segoe UI" pitchFamily="34" charset="0"/>
                <a:cs typeface="Segoe UI" pitchFamily="34" charset="0"/>
              </a:rPr>
              <a:t/>
            </a:r>
            <a:br>
              <a:rPr lang="en-US" sz="4400" dirty="0">
                <a:latin typeface="Segoe UI Light" pitchFamily="34" charset="0"/>
                <a:ea typeface="Segoe UI" pitchFamily="34" charset="0"/>
                <a:cs typeface="Segoe UI" pitchFamily="34" charset="0"/>
              </a:rPr>
            </a:b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Segoe UI Light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1981200" y="826243"/>
            <a:ext cx="9067800" cy="709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b="1" dirty="0" smtClean="0">
                <a:latin typeface="Segoe UI Light" charset="0"/>
                <a:ea typeface="Segoe UI Light" charset="0"/>
                <a:cs typeface="Segoe UI Light" charset="0"/>
              </a:rPr>
              <a:t>Overview</a:t>
            </a:r>
            <a:endParaRPr lang="en-US" sz="24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6" name="Content Placeholder 5"/>
          <p:cNvSpPr>
            <a:spLocks noGrp="1"/>
          </p:cNvSpPr>
          <p:nvPr>
            <p:ph idx="1"/>
          </p:nvPr>
        </p:nvSpPr>
        <p:spPr>
          <a:xfrm>
            <a:off x="1676400" y="1905001"/>
            <a:ext cx="9372600" cy="4267199"/>
          </a:xfrm>
        </p:spPr>
        <p:txBody>
          <a:bodyPr>
            <a:no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Generate clusters on sensors based on similarity in names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altLang="zh-CN" sz="24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Select a representative example </a:t>
            </a:r>
            <a:r>
              <a:rPr lang="en-US" sz="2400" b="1" i="1" dirty="0" smtClean="0">
                <a:latin typeface="Segoe UI Light" charset="0"/>
                <a:ea typeface="Segoe UI Light" charset="0"/>
                <a:cs typeface="Segoe UI Light" charset="0"/>
              </a:rPr>
              <a:t>x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 from a cluster </a:t>
            </a:r>
            <a:r>
              <a:rPr lang="en-US" sz="2400" b="1" i="1" dirty="0" smtClean="0">
                <a:latin typeface="Segoe UI Light" charset="0"/>
                <a:ea typeface="Segoe UI Light" charset="0"/>
                <a:cs typeface="Segoe UI Light" charset="0"/>
              </a:rPr>
              <a:t>c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 for manual labeling </a:t>
            </a:r>
            <a:r>
              <a:rPr lang="en-US" sz="2400" b="1" i="1" dirty="0" smtClean="0">
                <a:latin typeface="Segoe UI Light" charset="0"/>
                <a:ea typeface="Segoe UI Light" charset="0"/>
                <a:cs typeface="Segoe UI Light" charset="0"/>
              </a:rPr>
              <a:t>y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Label the most similar examples to </a:t>
            </a:r>
            <a:r>
              <a:rPr lang="en-US" sz="2400" b="1" i="1" dirty="0" smtClean="0">
                <a:latin typeface="Segoe UI Light" charset="0"/>
                <a:ea typeface="Segoe UI Light" charset="0"/>
                <a:cs typeface="Segoe UI Light" charset="0"/>
              </a:rPr>
              <a:t>x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 as y within cluster </a:t>
            </a:r>
            <a:r>
              <a:rPr lang="en-US" sz="2400" b="1" i="1" dirty="0" smtClean="0">
                <a:latin typeface="Segoe UI Light" charset="0"/>
                <a:ea typeface="Segoe UI Light" charset="0"/>
                <a:cs typeface="Segoe UI Light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76593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</a:t>
            </a: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Generate Clusters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124200" y="4572000"/>
            <a:ext cx="91440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1" name="Oval 120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61671" y="2611832"/>
            <a:ext cx="2314204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Abadi MT Condensed Light" charset="0"/>
                <a:ea typeface="Abadi MT Condensed Light" charset="0"/>
                <a:cs typeface="Abadi MT Condensed Light" charset="0"/>
              </a:rPr>
              <a:t>RMI414 </a:t>
            </a:r>
            <a:r>
              <a:rPr lang="en-US" sz="2400">
                <a:latin typeface="Abadi MT Condensed Light" charset="0"/>
                <a:ea typeface="Abadi MT Condensed Light" charset="0"/>
                <a:cs typeface="Abadi MT Condensed Light" charset="0"/>
              </a:rPr>
              <a:t>Space </a:t>
            </a:r>
            <a:r>
              <a:rPr lang="en-US" sz="2400" smtClean="0">
                <a:latin typeface="Abadi MT Condensed Light" charset="0"/>
                <a:ea typeface="Abadi MT Condensed Light" charset="0"/>
                <a:cs typeface="Abadi MT Condensed Light" charset="0"/>
              </a:rPr>
              <a:t>Temp</a:t>
            </a:r>
            <a:endParaRPr lang="en-US" sz="2400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397552" y="3605260"/>
            <a:ext cx="2314204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RMI401 </a:t>
            </a:r>
            <a:r>
              <a:rPr lang="en-US" sz="2400">
                <a:latin typeface="Abadi MT Condensed Light" charset="0"/>
                <a:ea typeface="Abadi MT Condensed Light" charset="0"/>
                <a:cs typeface="Abadi MT Condensed Light" charset="0"/>
              </a:rPr>
              <a:t>Space </a:t>
            </a:r>
            <a:r>
              <a:rPr lang="en-US" sz="2400" smtClean="0">
                <a:latin typeface="Abadi MT Condensed Light" charset="0"/>
                <a:ea typeface="Abadi MT Condensed Light" charset="0"/>
                <a:cs typeface="Abadi MT Condensed Light" charset="0"/>
              </a:rPr>
              <a:t>Temp</a:t>
            </a:r>
            <a:endParaRPr lang="is-IS" sz="2400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cxnSp>
        <p:nvCxnSpPr>
          <p:cNvPr id="63" name="Straight Arrow Connector 62"/>
          <p:cNvCxnSpPr>
            <a:endCxn id="64" idx="1"/>
          </p:cNvCxnSpPr>
          <p:nvPr/>
        </p:nvCxnSpPr>
        <p:spPr>
          <a:xfrm>
            <a:off x="3817655" y="3057723"/>
            <a:ext cx="1060715" cy="11505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118" idx="2"/>
          </p:cNvCxnSpPr>
          <p:nvPr/>
        </p:nvCxnSpPr>
        <p:spPr>
          <a:xfrm>
            <a:off x="3638006" y="3981023"/>
            <a:ext cx="1359190" cy="4667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53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4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89" grpId="0" animBg="1"/>
      <p:bldP spid="90" grpId="0" animBg="1"/>
      <p:bldP spid="91" grpId="0" animBg="1"/>
      <p:bldP spid="92" grpId="0" animBg="1"/>
      <p:bldP spid="97" grpId="0" animBg="1"/>
      <p:bldP spid="98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10" grpId="0" animBg="1"/>
      <p:bldP spid="115" grpId="0" animBg="1"/>
      <p:bldP spid="116" grpId="0" animBg="1"/>
      <p:bldP spid="117" grpId="0" animBg="1"/>
      <p:bldP spid="118" grpId="0" animBg="1"/>
      <p:bldP spid="121" grpId="0" animBg="1"/>
      <p:bldP spid="123" grpId="0" animBg="1"/>
      <p:bldP spid="5" grpId="0"/>
      <p:bldP spid="5" grpId="1"/>
      <p:bldP spid="48" grpId="0"/>
      <p:bldP spid="4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/>
          <p:cNvCxnSpPr/>
          <p:nvPr/>
        </p:nvCxnSpPr>
        <p:spPr>
          <a:xfrm flipV="1">
            <a:off x="3124200" y="4572000"/>
            <a:ext cx="91440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</a:t>
            </a: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Generate Clusters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3962400" y="2259868"/>
            <a:ext cx="981167" cy="4103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7627723" y="4479798"/>
            <a:ext cx="982877" cy="731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78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848600" y="372903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</a:t>
            </a: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Generate Clusters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464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66" grpId="0" animBg="1"/>
      <p:bldP spid="94" grpId="0" animBg="1"/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43" name="AutoShape 175"/>
          <p:cNvCxnSpPr>
            <a:cxnSpLocks noChangeShapeType="1"/>
          </p:cNvCxnSpPr>
          <p:nvPr/>
        </p:nvCxnSpPr>
        <p:spPr bwMode="auto">
          <a:xfrm rot="5400000">
            <a:off x="8523560" y="3259575"/>
            <a:ext cx="605463" cy="1955378"/>
          </a:xfrm>
          <a:prstGeom prst="curvedConnector2">
            <a:avLst/>
          </a:prstGeom>
          <a:ln>
            <a:headEnd/>
            <a:tailEnd type="triangl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-Locate and Label a Representative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4075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73" name="AutoShape 175"/>
          <p:cNvCxnSpPr>
            <a:cxnSpLocks noChangeShapeType="1"/>
            <a:stCxn id="51" idx="2"/>
          </p:cNvCxnSpPr>
          <p:nvPr/>
        </p:nvCxnSpPr>
        <p:spPr bwMode="auto">
          <a:xfrm rot="5400000">
            <a:off x="8523560" y="3259575"/>
            <a:ext cx="605463" cy="1955378"/>
          </a:xfrm>
          <a:prstGeom prst="curvedConnector2">
            <a:avLst/>
          </a:prstGeom>
          <a:ln>
            <a:headEnd/>
            <a:tailEnd type="triangl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38341" y="4904339"/>
            <a:ext cx="658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 Light" charset="0"/>
                <a:ea typeface="Segoe UI Light" charset="0"/>
                <a:cs typeface="Segoe UI Light" charset="0"/>
              </a:rPr>
              <a:t>Size</a:t>
            </a:r>
            <a:endParaRPr lang="en-US" sz="24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55314" y="4419600"/>
            <a:ext cx="123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 Light" charset="0"/>
                <a:ea typeface="Segoe UI Light" charset="0"/>
                <a:cs typeface="Segoe UI Light" charset="0"/>
              </a:rPr>
              <a:t>Impurity</a:t>
            </a:r>
            <a:endParaRPr lang="en-US" sz="24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/>
          <p:cNvCxnSpPr/>
          <p:nvPr/>
        </p:nvCxnSpPr>
        <p:spPr>
          <a:xfrm flipH="1" flipV="1">
            <a:off x="7194804" y="5254979"/>
            <a:ext cx="376409" cy="7200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9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-Locate and Label a Representative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0047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8" grpId="1" animBg="1"/>
      <p:bldP spid="90" grpId="1" animBg="1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450496" y="4506191"/>
            <a:ext cx="354739" cy="3733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545326" y="4616450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-Locate and Label a Representative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450496" y="4506191"/>
            <a:ext cx="354739" cy="3733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6231244" y="4362850"/>
            <a:ext cx="762473" cy="760643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-Label Propagation and Sub-clustering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587483" y="4922255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6221187" y="4757058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2" grpId="0" animBg="1"/>
      <p:bldP spid="53" grpId="0" animBg="1"/>
      <p:bldP spid="54" grpId="0" animBg="1"/>
      <p:bldP spid="55" grpId="0" animBg="1"/>
      <p:bldP spid="72" grpId="0" animBg="1"/>
      <p:bldP spid="7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848600" y="372903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125691" y="6411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9" name="Oval 48"/>
          <p:cNvSpPr/>
          <p:nvPr/>
        </p:nvSpPr>
        <p:spPr>
          <a:xfrm rot="18079343">
            <a:off x="5884498" y="3849074"/>
            <a:ext cx="1046358" cy="656076"/>
          </a:xfrm>
          <a:prstGeom prst="ellipse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 rot="21394167">
            <a:off x="6760169" y="3830782"/>
            <a:ext cx="588824" cy="1263396"/>
          </a:xfrm>
          <a:prstGeom prst="ellipse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-Label Propagation and Sub-clustering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6940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5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93" grpId="0" animBg="1"/>
      <p:bldP spid="51" grpId="0"/>
      <p:bldP spid="46" grpId="0" animBg="1"/>
      <p:bldP spid="118" grpId="0" animBg="1"/>
      <p:bldP spid="119" grpId="0" animBg="1"/>
      <p:bldP spid="120" grpId="0" animBg="1"/>
      <p:bldP spid="49" grpId="0" animBg="1"/>
      <p:bldP spid="50" grpId="0" animBg="1"/>
      <p:bldP spid="53" grpId="0" animBg="1"/>
      <p:bldP spid="53" grpId="1" animBg="1"/>
      <p:bldP spid="54" grpId="0" animBg="1"/>
      <p:bldP spid="5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848600" y="372903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AutoShape 175"/>
          <p:cNvCxnSpPr>
            <a:cxnSpLocks noChangeShapeType="1"/>
            <a:stCxn id="51" idx="2"/>
          </p:cNvCxnSpPr>
          <p:nvPr/>
        </p:nvCxnSpPr>
        <p:spPr bwMode="auto">
          <a:xfrm rot="5400000">
            <a:off x="8523560" y="3259575"/>
            <a:ext cx="605463" cy="1955378"/>
          </a:xfrm>
          <a:prstGeom prst="curvedConnector2">
            <a:avLst/>
          </a:prstGeom>
          <a:ln>
            <a:headEnd/>
            <a:tailEnd type="triangl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125691" y="6411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2" name="Oval 51"/>
          <p:cNvSpPr/>
          <p:nvPr/>
        </p:nvSpPr>
        <p:spPr>
          <a:xfrm rot="18079343">
            <a:off x="5884498" y="3849074"/>
            <a:ext cx="1046358" cy="656076"/>
          </a:xfrm>
          <a:prstGeom prst="ellipse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 rot="21394167">
            <a:off x="6760169" y="3830782"/>
            <a:ext cx="588824" cy="1263396"/>
          </a:xfrm>
          <a:prstGeom prst="ellipse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2" name="Straight Arrow Connector 271"/>
          <p:cNvCxnSpPr/>
          <p:nvPr/>
        </p:nvCxnSpPr>
        <p:spPr>
          <a:xfrm>
            <a:off x="4158436" y="2397147"/>
            <a:ext cx="785131" cy="2671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-Locate and Label a Representative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238341" y="4904339"/>
            <a:ext cx="658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 Light" charset="0"/>
                <a:ea typeface="Segoe UI Light" charset="0"/>
                <a:cs typeface="Segoe UI Light" charset="0"/>
              </a:rPr>
              <a:t>Size</a:t>
            </a:r>
            <a:endParaRPr lang="en-US" sz="24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255314" y="4419600"/>
            <a:ext cx="123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 Light" charset="0"/>
                <a:ea typeface="Segoe UI Light" charset="0"/>
                <a:cs typeface="Segoe UI Light" charset="0"/>
              </a:rPr>
              <a:t>Impurity</a:t>
            </a:r>
            <a:endParaRPr lang="en-US" sz="24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99761" y="685800"/>
            <a:ext cx="7299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Costs of A Typical Commercial Building</a:t>
            </a:r>
            <a:endParaRPr lang="en-US" sz="36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78471" y="5265003"/>
            <a:ext cx="2594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Analytics tools save </a:t>
            </a:r>
          </a:p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10~13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% 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of costs</a:t>
            </a:r>
            <a:r>
              <a:rPr lang="en-US" sz="2400" baseline="30000" dirty="0" smtClean="0">
                <a:latin typeface="Segoe UI Light" charset="0"/>
                <a:ea typeface="Segoe UI Light" charset="0"/>
                <a:cs typeface="Segoe UI Light" charset="0"/>
              </a:rPr>
              <a:t>2</a:t>
            </a:r>
            <a:endParaRPr lang="en-US" sz="2400" baseline="30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24000" y="2286000"/>
            <a:ext cx="2668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~$800,000/year</a:t>
            </a:r>
            <a:r>
              <a:rPr lang="en-US" sz="2800" baseline="30000" dirty="0" smtClean="0">
                <a:latin typeface="Segoe UI Light" charset="0"/>
                <a:ea typeface="Segoe UI Light" charset="0"/>
                <a:cs typeface="Segoe UI Light" charset="0"/>
              </a:rPr>
              <a:t>1</a:t>
            </a:r>
            <a:endParaRPr lang="en-US" sz="2800" baseline="30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72226" y="6406639"/>
            <a:ext cx="35005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smtClean="0">
                <a:latin typeface="Segoe UI Light" charset="0"/>
                <a:ea typeface="Segoe UI Light" charset="0"/>
                <a:cs typeface="Segoe UI Light" charset="0"/>
              </a:rPr>
              <a:t>2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</a:rPr>
              <a:t>Schneider Electric </a:t>
            </a:r>
            <a:r>
              <a:rPr lang="en-US" sz="1600" smtClean="0">
                <a:latin typeface="Segoe UI Light" charset="0"/>
                <a:ea typeface="Segoe UI Light" charset="0"/>
                <a:cs typeface="Segoe UI Light" charset="0"/>
              </a:rPr>
              <a:t>Building Report 2013</a:t>
            </a:r>
            <a:endParaRPr lang="en-US" sz="16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00193" y="6406639"/>
            <a:ext cx="2569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smtClean="0">
                <a:latin typeface="Segoe UI Light" charset="0"/>
                <a:ea typeface="Segoe UI Light" charset="0"/>
                <a:cs typeface="Segoe UI Light" charset="0"/>
              </a:rPr>
              <a:t>1</a:t>
            </a:r>
            <a:r>
              <a:rPr lang="en-US" sz="1600" dirty="0" smtClean="0">
                <a:latin typeface="Segoe UI Light" charset="0"/>
                <a:ea typeface="Segoe UI Light" charset="0"/>
                <a:cs typeface="Segoe UI Light" charset="0"/>
              </a:rPr>
              <a:t>BOMA Kingsley Report 2010</a:t>
            </a:r>
            <a:endParaRPr lang="en-US" sz="1600" dirty="0">
              <a:effectLst/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09521" y="2093974"/>
            <a:ext cx="3680297" cy="292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7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848600" y="372903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125691" y="6411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5638800" y="3171444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5552209" y="3089564"/>
            <a:ext cx="354739" cy="3733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6388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315366" y="2876990"/>
            <a:ext cx="854964" cy="852263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694218" y="3549396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14368" y="3255482"/>
            <a:ext cx="184404" cy="18440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-Locate and Label a Representative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53" name="제목 1"/>
          <p:cNvSpPr txBox="1">
            <a:spLocks/>
          </p:cNvSpPr>
          <p:nvPr/>
        </p:nvSpPr>
        <p:spPr>
          <a:xfrm>
            <a:off x="1962956" y="667871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-Label Propagation and Sub-clustering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2430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  <p:bldP spid="46" grpId="0" animBg="1"/>
      <p:bldP spid="46" grpId="1" animBg="1"/>
      <p:bldP spid="48" grpId="0" animBg="1"/>
      <p:bldP spid="49" grpId="0" animBg="1"/>
      <p:bldP spid="50" grpId="0" animBg="1"/>
      <p:bldP spid="52" grpId="0"/>
      <p:bldP spid="5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1" name="Text Box 160"/>
          <p:cNvSpPr txBox="1">
            <a:spLocks noChangeArrowheads="1"/>
          </p:cNvSpPr>
          <p:nvPr/>
        </p:nvSpPr>
        <p:spPr bwMode="auto">
          <a:xfrm>
            <a:off x="9165383" y="3534423"/>
            <a:ext cx="12771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b="1" dirty="0" smtClean="0">
                <a:latin typeface="Segoe UI Light" charset="0"/>
                <a:ea typeface="Segoe UI Light" charset="0"/>
                <a:cs typeface="Segoe UI Light" charset="0"/>
              </a:rPr>
              <a:t>Classifier </a:t>
            </a:r>
            <a:r>
              <a:rPr lang="en-US" altLang="zh-CN" sz="2000" b="1" i="1" dirty="0" smtClean="0"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en-US" altLang="zh-CN" sz="2000" b="1" i="1" baseline="-25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848600" y="372903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125691" y="6411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rot="19943115">
            <a:off x="5013042" y="2567299"/>
            <a:ext cx="1443359" cy="731101"/>
          </a:xfrm>
          <a:prstGeom prst="ellipse">
            <a:avLst/>
          </a:prstGeom>
          <a:noFill/>
          <a:ln w="28575"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 rot="1750013">
            <a:off x="6095499" y="2977935"/>
            <a:ext cx="486632" cy="949208"/>
          </a:xfrm>
          <a:prstGeom prst="ellipse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제목 1"/>
          <p:cNvSpPr txBox="1">
            <a:spLocks/>
          </p:cNvSpPr>
          <p:nvPr/>
        </p:nvSpPr>
        <p:spPr>
          <a:xfrm>
            <a:off x="1969083" y="667136"/>
            <a:ext cx="9067800" cy="1380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Overview: Step III</a:t>
            </a:r>
          </a:p>
          <a:p>
            <a:pPr lvl="0">
              <a:spcBef>
                <a:spcPct val="0"/>
              </a:spcBef>
              <a:defRPr/>
            </a:pP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-Label Propagation and Sub-clustering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65122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Name Feature</a:t>
            </a:r>
            <a:endParaRPr lang="en-US" sz="36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754992" y="2286000"/>
            <a:ext cx="2869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Zone Temp 2 RMI204 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5821792" y="2781360"/>
            <a:ext cx="0" cy="736839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754992" y="3605666"/>
            <a:ext cx="2314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{zone, temp, 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rmi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}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821792" y="4127799"/>
            <a:ext cx="0" cy="71749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754992" y="4918195"/>
            <a:ext cx="33196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{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zon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, one, tem, 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emp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, </a:t>
            </a:r>
            <a:r>
              <a:rPr lang="en-US" sz="2400" dirty="0" err="1">
                <a:latin typeface="Segoe UI Light" charset="0"/>
                <a:ea typeface="Segoe UI Light" charset="0"/>
                <a:cs typeface="Segoe UI Light" charset="0"/>
              </a:rPr>
              <a:t>rmi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}</a:t>
            </a:r>
          </a:p>
        </p:txBody>
      </p:sp>
      <p:sp>
        <p:nvSpPr>
          <p:cNvPr id="23" name="Rectangle 22"/>
          <p:cNvSpPr/>
          <p:nvPr/>
        </p:nvSpPr>
        <p:spPr>
          <a:xfrm>
            <a:off x="990600" y="4918195"/>
            <a:ext cx="26988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{</a:t>
            </a:r>
            <a:r>
              <a:rPr lang="en-US" sz="2400" dirty="0" err="1">
                <a:latin typeface="Segoe UI Light" charset="0"/>
                <a:ea typeface="Segoe UI Light" charset="0"/>
                <a:cs typeface="Segoe UI Light" charset="0"/>
              </a:rPr>
              <a:t>zon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, 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one, 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tmp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, 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rmi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 }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576772" y="4948535"/>
            <a:ext cx="1515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(1,1,0,0,1) 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3673068" y="5164183"/>
            <a:ext cx="1051144" cy="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8077200" y="5166372"/>
            <a:ext cx="452404" cy="0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856863" y="2932938"/>
            <a:ext cx="1726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latin typeface="Segoe UI Light" charset="0"/>
                <a:ea typeface="Segoe UI Light" charset="0"/>
                <a:cs typeface="Segoe UI Light" charset="0"/>
              </a:rPr>
              <a:t>k</a:t>
            </a:r>
            <a:r>
              <a:rPr lang="en-US" sz="2000" i="1" dirty="0" smtClean="0">
                <a:latin typeface="Segoe UI Light" charset="0"/>
                <a:ea typeface="Segoe UI Light" charset="0"/>
                <a:cs typeface="Segoe UI Light" charset="0"/>
              </a:rPr>
              <a:t>eep alphabets</a:t>
            </a:r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56863" y="4284549"/>
            <a:ext cx="5447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Segoe UI Light" charset="0"/>
                <a:ea typeface="Segoe UI Light" charset="0"/>
                <a:cs typeface="Segoe UI Light" charset="0"/>
              </a:rPr>
              <a:t>k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-</a:t>
            </a:r>
            <a:r>
              <a:rPr lang="en-US" sz="2400" dirty="0" err="1">
                <a:latin typeface="Segoe UI Light" charset="0"/>
                <a:ea typeface="Segoe UI Light" charset="0"/>
                <a:cs typeface="Segoe UI Light" charset="0"/>
              </a:rPr>
              <a:t>mers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: ABCDEFG -&gt; ABC, 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BCD, 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CDE… (</a:t>
            </a:r>
            <a:r>
              <a:rPr lang="en-US" sz="2400" i="1" dirty="0">
                <a:latin typeface="Segoe UI Light" charset="0"/>
                <a:ea typeface="Segoe UI Light" charset="0"/>
                <a:cs typeface="Segoe UI Light" charset="0"/>
              </a:rPr>
              <a:t>k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=3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)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96867" y="4838700"/>
            <a:ext cx="1215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frequency</a:t>
            </a:r>
          </a:p>
          <a:p>
            <a:pPr algn="ctr"/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count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90600" y="3708639"/>
            <a:ext cx="26553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Zone </a:t>
            </a:r>
            <a:r>
              <a:rPr lang="en-US" sz="2400" dirty="0" err="1" smtClean="0">
                <a:latin typeface="Segoe UI Light" charset="0"/>
                <a:ea typeface="Segoe UI Light" charset="0"/>
                <a:cs typeface="Segoe UI Light" charset="0"/>
              </a:rPr>
              <a:t>Tmp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 1 RMI328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206122" y="4265499"/>
            <a:ext cx="0" cy="602163"/>
          </a:xfrm>
          <a:prstGeom prst="straightConnector1">
            <a:avLst/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30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3" grpId="0"/>
      <p:bldP spid="24" grpId="0"/>
      <p:bldP spid="28" grpId="0"/>
      <p:bldP spid="29" grpId="0"/>
      <p:bldP spid="3" grpId="0"/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Label Propagation Radius Estimation</a:t>
            </a:r>
            <a:endParaRPr lang="en-US" sz="36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231244" y="4362850"/>
            <a:ext cx="762473" cy="760643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6401" y="2209800"/>
            <a:ext cx="5257799" cy="328612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01440" y="2084905"/>
            <a:ext cx="0" cy="3654807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b="1" dirty="0" smtClean="0">
                <a:latin typeface="Segoe UI Light" charset="0"/>
                <a:ea typeface="Segoe UI Light" charset="0"/>
                <a:cs typeface="Segoe UI Light" charset="0"/>
              </a:rPr>
              <a:t>Label Propagation Radius Estimation</a:t>
            </a:r>
            <a:endParaRPr lang="en-US" sz="24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7746348" y="4265311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733284" y="4844796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517191" y="3086568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917688" y="2939796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8342884" y="2895600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571484" y="3320796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506436" y="3668269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8002246" y="378538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8705671" y="3962400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118649" y="404850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326175" y="416890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213088" y="4343400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043909" y="4539604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8447007" y="4817711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7391400" y="4600194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7974886" y="3430363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8761761" y="4484847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>
            <a:stCxn id="26" idx="1"/>
          </p:cNvCxnSpPr>
          <p:nvPr/>
        </p:nvCxnSpPr>
        <p:spPr>
          <a:xfrm flipH="1" flipV="1">
            <a:off x="8102092" y="3106910"/>
            <a:ext cx="496397" cy="2408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8534278" y="2959084"/>
            <a:ext cx="168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Segoe UI Light" charset="0"/>
                <a:ea typeface="Segoe UI Light" charset="0"/>
                <a:cs typeface="Segoe UI Light" charset="0"/>
              </a:rPr>
              <a:t>Intra-class pair</a:t>
            </a:r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53" name="Straight Arrow Connector 52"/>
          <p:cNvCxnSpPr>
            <a:stCxn id="31" idx="1"/>
            <a:endCxn id="26" idx="5"/>
          </p:cNvCxnSpPr>
          <p:nvPr/>
        </p:nvCxnSpPr>
        <p:spPr>
          <a:xfrm flipH="1" flipV="1">
            <a:off x="8728883" y="3478195"/>
            <a:ext cx="416771" cy="5973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8946165" y="3516880"/>
            <a:ext cx="1684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>
                <a:latin typeface="Segoe UI Light" charset="0"/>
                <a:ea typeface="Segoe UI Light" charset="0"/>
                <a:cs typeface="Segoe UI Light" charset="0"/>
              </a:rPr>
              <a:t>Inter-class pair</a:t>
            </a:r>
            <a:endParaRPr lang="en-US" sz="200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277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7" grpId="0" animBg="1"/>
      <p:bldP spid="43" grpId="0" animBg="1"/>
      <p:bldP spid="44" grpId="0" animBg="1"/>
      <p:bldP spid="47" grpId="0" animBg="1"/>
      <p:bldP spid="52" grpId="0"/>
      <p:bldP spid="5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5188712" y="3363686"/>
            <a:ext cx="710692" cy="9035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83" idx="6"/>
            <a:endCxn id="72" idx="2"/>
          </p:cNvCxnSpPr>
          <p:nvPr/>
        </p:nvCxnSpPr>
        <p:spPr>
          <a:xfrm flipH="1" flipV="1">
            <a:off x="6019148" y="3347684"/>
            <a:ext cx="642256" cy="96066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98" idx="0"/>
          </p:cNvCxnSpPr>
          <p:nvPr/>
        </p:nvCxnSpPr>
        <p:spPr>
          <a:xfrm flipH="1" flipV="1">
            <a:off x="5280914" y="4447794"/>
            <a:ext cx="1265717" cy="1600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55479" y="2743200"/>
            <a:ext cx="4203121" cy="1037781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44498" y="3782457"/>
            <a:ext cx="1714102" cy="938979"/>
          </a:xfrm>
          <a:prstGeom prst="rect">
            <a:avLst/>
          </a:prstGeom>
        </p:spPr>
      </p:pic>
      <p:sp>
        <p:nvSpPr>
          <p:cNvPr id="51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Label Propagation Radius Estimation</a:t>
            </a:r>
            <a:endParaRPr lang="en-US" sz="3600" dirty="0">
              <a:latin typeface="Segoe UI Light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5183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Label Propagation Correction</a:t>
            </a:r>
            <a:endParaRPr lang="en-US" sz="36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4331986" y="3770370"/>
            <a:ext cx="1495072" cy="1375372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693959" y="4133022"/>
            <a:ext cx="712510" cy="655464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smtClean="0">
                <a:latin typeface="Segoe UI Light" charset="0"/>
                <a:ea typeface="Segoe UI Light" charset="0"/>
                <a:cs typeface="Segoe UI Light" charset="0"/>
              </a:rPr>
              <a:t>Label </a:t>
            </a:r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Propagation Correction</a:t>
            </a:r>
            <a:endParaRPr lang="en-US" sz="36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4331986" y="3770370"/>
            <a:ext cx="1495072" cy="1375372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693959" y="4133022"/>
            <a:ext cx="712510" cy="655464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6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 txBox="1">
            <a:spLocks/>
          </p:cNvSpPr>
          <p:nvPr/>
        </p:nvSpPr>
        <p:spPr>
          <a:xfrm>
            <a:off x="1981200" y="609600"/>
            <a:ext cx="9067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b="1" smtClean="0">
                <a:latin typeface="Segoe UI Light" charset="0"/>
                <a:ea typeface="Segoe UI Light" charset="0"/>
                <a:cs typeface="Segoe UI Light" charset="0"/>
              </a:rPr>
              <a:t>Non-parametric </a:t>
            </a:r>
            <a:r>
              <a:rPr lang="en-US" sz="3200" b="1" dirty="0" smtClean="0">
                <a:latin typeface="Segoe UI Light" charset="0"/>
                <a:ea typeface="Segoe UI Light" charset="0"/>
                <a:cs typeface="Segoe UI Light" charset="0"/>
              </a:rPr>
              <a:t>Bayesian Clustering</a:t>
            </a:r>
            <a:endParaRPr lang="en-US" sz="24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834463" y="251628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4102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715000" y="2787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140196" y="2743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502983" y="3810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130796" y="4463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915961" y="389610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123487" y="401650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477000" y="42161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674942" y="384832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343400" y="416814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800600" y="4539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416806" y="457235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162787" y="483192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851365" y="4181221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5855862" y="31030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181600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546631" y="46161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010400" y="41910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096000" y="43875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6368796" y="3168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638800" y="31792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698998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6140196" y="3549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074321" y="37290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5353304" y="4000627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5188712" y="4447794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530596" y="4692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6924899" y="48006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594177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682996" y="4267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5401310" y="5073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692396" y="49209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6227881" y="4755799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031725" y="2358575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226621" y="3654779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5935512" y="3602496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4997196" y="435559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6019148" y="325548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6640885" y="436854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780" y="4692396"/>
            <a:ext cx="3555417" cy="49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Evaluation Dataset</a:t>
            </a:r>
            <a:endParaRPr lang="en-US" sz="40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1676400" y="1676401"/>
            <a:ext cx="4876800" cy="20574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From 3 buildings on 2 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campuse</a:t>
            </a:r>
            <a:r>
              <a:rPr lang="en-US" altLang="zh-CN" sz="2400" dirty="0" smtClean="0">
                <a:latin typeface="Segoe UI Light" charset="0"/>
                <a:ea typeface="Segoe UI Light" charset="0"/>
                <a:cs typeface="Segoe UI Light" charset="0"/>
              </a:rPr>
              <a:t>s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2500+ streams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22 types</a:t>
            </a:r>
          </a:p>
          <a:p>
            <a:pPr>
              <a:lnSpc>
                <a:spcPct val="150000"/>
              </a:lnSpc>
            </a:pPr>
            <a:endParaRPr lang="en-US" sz="24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>
                <a:latin typeface="Segoe UI Light" charset="0"/>
                <a:ea typeface="Segoe UI Light" charset="0"/>
                <a:cs typeface="Segoe UI Light" charset="0"/>
              </a:rPr>
              <a:pPr/>
              <a:t>29</a:t>
            </a:fld>
            <a:endParaRPr lang="en-US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00200" y="3987846"/>
            <a:ext cx="2584734" cy="205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23898" y="3987846"/>
            <a:ext cx="2743200" cy="205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681" y="3962400"/>
            <a:ext cx="2616199" cy="20828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28149" y="6125913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Building A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35088" y="612591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Building B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29171" y="6125913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Building C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97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9" name="Title 6"/>
          <p:cNvSpPr txBox="1">
            <a:spLocks/>
          </p:cNvSpPr>
          <p:nvPr/>
        </p:nvSpPr>
        <p:spPr>
          <a:xfrm>
            <a:off x="2057400" y="6096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Segoe UI Light" pitchFamily="34" charset="0"/>
              </a:rPr>
              <a:t>How an Analytics Engine Helps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37600" y="1923645"/>
            <a:ext cx="1291301" cy="1160212"/>
          </a:xfrm>
          <a:prstGeom prst="round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995" y="2163095"/>
            <a:ext cx="4826000" cy="3657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41649" y="3996378"/>
            <a:ext cx="867948" cy="40011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72</a:t>
            </a:r>
            <a:r>
              <a:rPr lang="en-US" sz="2000" baseline="30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endParaRPr lang="en-US" sz="2000" baseline="30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033244" y="3083857"/>
            <a:ext cx="838201" cy="4034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86</a:t>
            </a:r>
            <a:r>
              <a:rPr lang="en-US" sz="2000" baseline="30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endParaRPr lang="en-US" sz="2000" baseline="30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57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Baselines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1295400" y="1722437"/>
            <a:ext cx="8001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Random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Least Margin (LM)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lang="en-US" sz="2400" dirty="0" smtClean="0">
              <a:latin typeface="Segoe UI Light" pitchFamily="34" charset="0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Pre-clustering (PC): representativeness and uncertainty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Hierarchical Clustering (HC): impurity of clusters and size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33600" y="3061751"/>
            <a:ext cx="3333750" cy="51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8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Labeling </a:t>
            </a:r>
            <a:r>
              <a:rPr lang="en-US" sz="3600" b="1" dirty="0">
                <a:latin typeface="Segoe UI Light" pitchFamily="34" charset="0"/>
                <a:sym typeface="Calibri"/>
              </a:rPr>
              <a:t>Effort vs. </a:t>
            </a:r>
            <a:r>
              <a:rPr lang="en-US" sz="3600" b="1" dirty="0" smtClean="0">
                <a:latin typeface="Segoe UI Light" pitchFamily="34" charset="0"/>
                <a:sym typeface="Calibri"/>
              </a:rPr>
              <a:t>Accuracy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15" name="Content Placeholder 5"/>
          <p:cNvSpPr>
            <a:spLocks noGrp="1"/>
          </p:cNvSpPr>
          <p:nvPr>
            <p:ph idx="1"/>
          </p:nvPr>
        </p:nvSpPr>
        <p:spPr>
          <a:xfrm>
            <a:off x="1295400" y="1752600"/>
            <a:ext cx="8001000" cy="3657599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10-fold cross validation (9 for training, 1 for testing)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Run 130 iterations for each algorithm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Repeat 10 times for each building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Segoe UI Light" pitchFamily="34" charset="0"/>
              </a:rPr>
              <a:t>The average is reported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Segoe UI Light" pitchFamily="34" charset="0"/>
              </a:rPr>
              <a:t>We use a linear SVM</a:t>
            </a:r>
            <a:endParaRPr lang="zh-CN" altLang="en-US" sz="2400" dirty="0" smtClean="0">
              <a:latin typeface="Segoe UI Light" pitchFamily="34" charset="0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lang="en-US" sz="2400" dirty="0" smtClean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6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7072" y="1730187"/>
            <a:ext cx="6662894" cy="42415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4965" y="6015335"/>
            <a:ext cx="1439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Building A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 rot="16200000">
            <a:off x="833521" y="3682818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Classification Accuracy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051322" y="2590800"/>
            <a:ext cx="520105" cy="469795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924274" y="2596934"/>
            <a:ext cx="520105" cy="427086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307836" y="2496619"/>
            <a:ext cx="89134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191000" y="2042544"/>
            <a:ext cx="1148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1/3 less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Labeling </a:t>
            </a:r>
            <a:r>
              <a:rPr lang="en-US" sz="3600" b="1" dirty="0">
                <a:latin typeface="Segoe UI Light" pitchFamily="34" charset="0"/>
                <a:sym typeface="Calibri"/>
              </a:rPr>
              <a:t>Effort vs. </a:t>
            </a:r>
            <a:r>
              <a:rPr lang="en-US" sz="3600" b="1" dirty="0" smtClean="0">
                <a:latin typeface="Segoe UI Light" pitchFamily="34" charset="0"/>
                <a:sym typeface="Calibri"/>
              </a:rPr>
              <a:t>Accuracy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24651" y="4763386"/>
            <a:ext cx="838200" cy="3052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OUR</a:t>
            </a:r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54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/>
          <p:cNvSpPr txBox="1">
            <a:spLocks/>
          </p:cNvSpPr>
          <p:nvPr/>
        </p:nvSpPr>
        <p:spPr>
          <a:xfrm>
            <a:off x="1981200" y="757534"/>
            <a:ext cx="92202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 smtClean="0">
                <a:latin typeface="Segoe UI Light" pitchFamily="34" charset="0"/>
                <a:sym typeface="Calibri"/>
              </a:rPr>
              <a:t>Effect </a:t>
            </a:r>
            <a:r>
              <a:rPr lang="en-US" sz="3200" b="1" dirty="0">
                <a:latin typeface="Segoe UI Light" pitchFamily="34" charset="0"/>
                <a:sym typeface="Calibri"/>
              </a:rPr>
              <a:t>of Clustering and Label Propagation on </a:t>
            </a:r>
            <a:r>
              <a:rPr lang="en-US" sz="3200" b="1" dirty="0" smtClean="0">
                <a:latin typeface="Segoe UI Light" pitchFamily="34" charset="0"/>
                <a:sym typeface="Calibri"/>
              </a:rPr>
              <a:t>Accuracy</a:t>
            </a:r>
            <a:endParaRPr lang="en-US" sz="3200" b="1" dirty="0">
              <a:latin typeface="Segoe UI Light" pitchFamily="34" charset="0"/>
              <a:sym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4032796" y="3810804"/>
            <a:ext cx="1790967" cy="1755421"/>
          </a:xfrm>
          <a:prstGeom prst="ellipse">
            <a:avLst/>
          </a:prstGeom>
          <a:noFill/>
          <a:ln w="28575">
            <a:solidFill>
              <a:srgbClr val="0070C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Arrow Connector 81"/>
          <p:cNvCxnSpPr>
            <a:stCxn id="109" idx="1"/>
          </p:cNvCxnSpPr>
          <p:nvPr/>
        </p:nvCxnSpPr>
        <p:spPr>
          <a:xfrm flipH="1">
            <a:off x="6781800" y="4663080"/>
            <a:ext cx="982820" cy="1692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Oval 105"/>
          <p:cNvSpPr/>
          <p:nvPr/>
        </p:nvSpPr>
        <p:spPr>
          <a:xfrm>
            <a:off x="4837900" y="2514600"/>
            <a:ext cx="1699310" cy="1552529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5741687" y="3758521"/>
            <a:ext cx="1510319" cy="1652483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98122" y="2460069"/>
            <a:ext cx="12148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Segoe UI Light" charset="0"/>
                <a:ea typeface="Segoe UI Light" charset="0"/>
                <a:cs typeface="Segoe UI Light" charset="0"/>
              </a:rPr>
              <a:t>Clustering</a:t>
            </a:r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764620" y="4463025"/>
            <a:ext cx="2023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Segoe UI Light" charset="0"/>
                <a:ea typeface="Segoe UI Light" charset="0"/>
                <a:cs typeface="Segoe UI Light" charset="0"/>
              </a:rPr>
              <a:t>Label Propagation</a:t>
            </a:r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77666" y="2497667"/>
            <a:ext cx="1619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(NO Clustering)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857054" y="4778179"/>
            <a:ext cx="181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(NO Propagation)</a:t>
            </a:r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4446342" y="400072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114800" y="432054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4188206" y="472475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934187" y="4984329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845721" y="3881438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5124704" y="415302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5301996" y="4844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5454396" y="4419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5172710" y="5225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4463796" y="5073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5605863" y="2668687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5181600" y="2939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486400" y="2939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5911596" y="28956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4953000" y="3320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6140196" y="3320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5470398" y="3701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5911596" y="37017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6274383" y="39624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6902196" y="46161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6687361" y="404850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5894887" y="416890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6781800" y="43434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5867400" y="45399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6696299" y="4953000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6365577" y="5073396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5999281" y="4908199"/>
            <a:ext cx="184404" cy="18440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4572000" y="469239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4622765" y="4333621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4960112" y="4600194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410200" y="33316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790548" y="3407882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6248400" y="4368546"/>
            <a:ext cx="184404" cy="1844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6318031" y="4768596"/>
            <a:ext cx="184404" cy="184404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6002644" y="4515250"/>
            <a:ext cx="762473" cy="760643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4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9" grpId="0"/>
      <p:bldP spid="2" grpId="0"/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7754" y="1752600"/>
            <a:ext cx="6466414" cy="41430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8200" y="6045126"/>
            <a:ext cx="13340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Building A</a:t>
            </a:r>
            <a:endParaRPr lang="en-US" sz="2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999355" y="3551267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Classification Accuracy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itle 6"/>
          <p:cNvSpPr txBox="1">
            <a:spLocks/>
          </p:cNvSpPr>
          <p:nvPr/>
        </p:nvSpPr>
        <p:spPr>
          <a:xfrm>
            <a:off x="1981200" y="757534"/>
            <a:ext cx="92202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Effect </a:t>
            </a:r>
            <a:r>
              <a:rPr lang="en-US" sz="3600" b="1" dirty="0">
                <a:latin typeface="Segoe UI Light" pitchFamily="34" charset="0"/>
                <a:sym typeface="Calibri"/>
              </a:rPr>
              <a:t>of Clustering </a:t>
            </a:r>
            <a:r>
              <a:rPr lang="en-US" sz="3600" b="1" dirty="0" smtClean="0">
                <a:latin typeface="Segoe UI Light" pitchFamily="34" charset="0"/>
                <a:sym typeface="Calibri"/>
              </a:rPr>
              <a:t>on Accuracy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88270" y="4611871"/>
            <a:ext cx="1122633" cy="3357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Original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33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3600" y="1752600"/>
            <a:ext cx="6466038" cy="41428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8200" y="6047813"/>
            <a:ext cx="13340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Building A</a:t>
            </a:r>
            <a:endParaRPr lang="en-US" sz="2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999355" y="3553954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Classification Accuracy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itle 6"/>
          <p:cNvSpPr txBox="1">
            <a:spLocks/>
          </p:cNvSpPr>
          <p:nvPr/>
        </p:nvSpPr>
        <p:spPr>
          <a:xfrm>
            <a:off x="1981200" y="757534"/>
            <a:ext cx="92202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Effect </a:t>
            </a:r>
            <a:r>
              <a:rPr lang="en-US" sz="3600" b="1" dirty="0">
                <a:latin typeface="Segoe UI Light" pitchFamily="34" charset="0"/>
                <a:sym typeface="Calibri"/>
              </a:rPr>
              <a:t>of </a:t>
            </a:r>
            <a:r>
              <a:rPr lang="en-US" sz="3600" b="1" dirty="0" smtClean="0">
                <a:latin typeface="Segoe UI Light" pitchFamily="34" charset="0"/>
                <a:sym typeface="Calibri"/>
              </a:rPr>
              <a:t>Label </a:t>
            </a:r>
            <a:r>
              <a:rPr lang="en-US" sz="3600" b="1" dirty="0">
                <a:latin typeface="Segoe UI Light" pitchFamily="34" charset="0"/>
                <a:sym typeface="Calibri"/>
              </a:rPr>
              <a:t>Propagation on </a:t>
            </a:r>
            <a:r>
              <a:rPr lang="en-US" sz="3600" b="1" dirty="0" smtClean="0">
                <a:latin typeface="Segoe UI Light" pitchFamily="34" charset="0"/>
                <a:sym typeface="Calibri"/>
              </a:rPr>
              <a:t>Accuracy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56740" y="4635135"/>
            <a:ext cx="1122633" cy="3052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Original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90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15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  <a:sym typeface="Calibri"/>
              </a:rPr>
              <a:t>A Search</a:t>
            </a:r>
            <a:endParaRPr lang="en-US" sz="3600" b="1" dirty="0">
              <a:latin typeface="Segoe UI Light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85682" y="1981200"/>
            <a:ext cx="5151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Segoe UI Light" charset="0"/>
                <a:ea typeface="Segoe UI Light" charset="0"/>
                <a:cs typeface="Segoe UI Light" charset="0"/>
              </a:rPr>
              <a:t>Find the </a:t>
            </a: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sensors in the same room</a:t>
            </a:r>
            <a:endParaRPr lang="en-US" sz="28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031846"/>
            <a:ext cx="7467600" cy="212370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81200" y="5029200"/>
            <a:ext cx="5249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Segoe UI Light" charset="0"/>
                <a:ea typeface="Segoe UI Light" charset="0"/>
                <a:cs typeface="Segoe UI Light" charset="0"/>
              </a:rPr>
              <a:t>O: Occupancy T: Temperature H: Humidity C: CO2</a:t>
            </a:r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6748638" y="3667991"/>
            <a:ext cx="1068584" cy="1588711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924800" y="5498313"/>
            <a:ext cx="3487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Segoe UI Light" charset="0"/>
                <a:ea typeface="Segoe UI Light" charset="0"/>
                <a:cs typeface="Segoe UI Light" charset="0"/>
              </a:rPr>
              <a:t>Only one pattern </a:t>
            </a:r>
            <a:r>
              <a:rPr lang="en-US" sz="2000" smtClean="0">
                <a:latin typeface="Segoe UI Light" charset="0"/>
                <a:ea typeface="Segoe UI Light" charset="0"/>
                <a:cs typeface="Segoe UI Light" charset="0"/>
              </a:rPr>
              <a:t>got discovered</a:t>
            </a:r>
            <a:endParaRPr lang="en-US" sz="200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9" name="Straight Arrow Connector 8"/>
          <p:cNvCxnSpPr>
            <a:stCxn id="2" idx="1"/>
          </p:cNvCxnSpPr>
          <p:nvPr/>
        </p:nvCxnSpPr>
        <p:spPr>
          <a:xfrm flipH="1" flipV="1">
            <a:off x="7620000" y="5155553"/>
            <a:ext cx="304800" cy="542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725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7" grpId="0" animBg="1"/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676400" y="1676400"/>
            <a:ext cx="80010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Segoe UI Light" pitchFamily="34" charset="0"/>
              </a:rPr>
              <a:t>Leveraged the </a:t>
            </a:r>
            <a:r>
              <a:rPr lang="en-US" sz="2400" dirty="0" smtClean="0">
                <a:latin typeface="Segoe UI Light" pitchFamily="34" charset="0"/>
              </a:rPr>
              <a:t>patterns in point names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Segoe UI Light" pitchFamily="34" charset="0"/>
              </a:rPr>
              <a:t>Developed a new active learning algorithm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Segoe UI Light" pitchFamily="34" charset="0"/>
              </a:rPr>
              <a:t>Evaluated on a real dataset covering three buildings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Segoe UI Light" pitchFamily="34" charset="0"/>
              </a:rPr>
              <a:t>Our approach requires less </a:t>
            </a:r>
            <a:r>
              <a:rPr lang="en-US" sz="2400" dirty="0">
                <a:latin typeface="Segoe UI Light" pitchFamily="34" charset="0"/>
              </a:rPr>
              <a:t>labeled examples and </a:t>
            </a:r>
            <a:r>
              <a:rPr lang="en-US" sz="2400" dirty="0" smtClean="0">
                <a:latin typeface="Segoe UI Light" pitchFamily="34" charset="0"/>
              </a:rPr>
              <a:t>enable potential useful applications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1981200" y="609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600" b="1" dirty="0" smtClean="0">
                <a:latin typeface="Segoe UI Light" pitchFamily="34" charset="0"/>
                <a:ea typeface="+mj-ea"/>
                <a:cs typeface="+mj-cs"/>
              </a:rPr>
              <a:t>Conclusion</a:t>
            </a:r>
            <a:endParaRPr lang="en-US" sz="2700" dirty="0">
              <a:latin typeface="Segoe UI Light" pitchFamily="34" charset="0"/>
              <a:ea typeface="+mj-ea"/>
              <a:cs typeface="+mj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2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21965" y="2209800"/>
            <a:ext cx="272183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 smtClean="0">
                <a:latin typeface="Segoe UI Light" charset="0"/>
                <a:ea typeface="Segoe UI Light" charset="0"/>
                <a:cs typeface="Segoe UI Light" charset="0"/>
              </a:rPr>
              <a:t>Thanks!</a:t>
            </a:r>
          </a:p>
          <a:p>
            <a:pPr algn="ctr"/>
            <a:endParaRPr lang="en-US" sz="4400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pPr algn="ctr"/>
            <a:r>
              <a:rPr lang="en-US" sz="4400" dirty="0" smtClean="0">
                <a:latin typeface="Segoe UI Light" charset="0"/>
                <a:ea typeface="Segoe UI Light" charset="0"/>
                <a:cs typeface="Segoe UI Light" charset="0"/>
              </a:rPr>
              <a:t>Questions?</a:t>
            </a:r>
            <a:endParaRPr lang="en-US" sz="4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7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9" name="Title 6"/>
          <p:cNvSpPr txBox="1">
            <a:spLocks/>
          </p:cNvSpPr>
          <p:nvPr/>
        </p:nvSpPr>
        <p:spPr>
          <a:xfrm>
            <a:off x="2057400" y="609600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Segoe UI Light" pitchFamily="34" charset="0"/>
              </a:rPr>
              <a:t>Challenge to Running an Engine</a:t>
            </a:r>
            <a:endParaRPr lang="en-US" sz="4000" b="1" dirty="0">
              <a:latin typeface="Segoe UI Light" pitchFamily="34" charset="0"/>
            </a:endParaRPr>
          </a:p>
        </p:txBody>
      </p:sp>
      <p:cxnSp>
        <p:nvCxnSpPr>
          <p:cNvPr id="5" name="Curved Connector 4"/>
          <p:cNvCxnSpPr>
            <a:stCxn id="73" idx="3"/>
            <a:endCxn id="25" idx="1"/>
          </p:cNvCxnSpPr>
          <p:nvPr/>
        </p:nvCxnSpPr>
        <p:spPr>
          <a:xfrm>
            <a:off x="4598483" y="2709131"/>
            <a:ext cx="4351839" cy="602513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74" idx="3"/>
            <a:endCxn id="56" idx="1"/>
          </p:cNvCxnSpPr>
          <p:nvPr/>
        </p:nvCxnSpPr>
        <p:spPr>
          <a:xfrm flipV="1">
            <a:off x="5137961" y="3538920"/>
            <a:ext cx="3812361" cy="112903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585944" y="2478298"/>
            <a:ext cx="2012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Hot Air Temp RMI328</a:t>
            </a:r>
            <a:endParaRPr lang="en-US" sz="2000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557639" y="3420990"/>
            <a:ext cx="2580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RMI401 Space Temperature</a:t>
            </a:r>
            <a:endParaRPr lang="en-US" sz="2000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5753100" y="2595362"/>
            <a:ext cx="1510226" cy="2090938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5758889" y="2088485"/>
            <a:ext cx="1281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 Light" charset="0"/>
                <a:ea typeface="Segoe UI Light" charset="0"/>
                <a:cs typeface="Segoe UI Light" charset="0"/>
              </a:rPr>
              <a:t>Mapping</a:t>
            </a:r>
            <a:endParaRPr lang="en-US" sz="24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47764" y="4368506"/>
            <a:ext cx="19292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Zone 2 MAT RMI530</a:t>
            </a:r>
          </a:p>
        </p:txBody>
      </p:sp>
      <p:cxnSp>
        <p:nvCxnSpPr>
          <p:cNvPr id="32" name="Curved Connector 31"/>
          <p:cNvCxnSpPr>
            <a:stCxn id="31" idx="3"/>
            <a:endCxn id="57" idx="1"/>
          </p:cNvCxnSpPr>
          <p:nvPr/>
        </p:nvCxnSpPr>
        <p:spPr>
          <a:xfrm flipV="1">
            <a:off x="4477010" y="3767520"/>
            <a:ext cx="4478735" cy="877985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821484" y="3877270"/>
            <a:ext cx="1164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Room 530</a:t>
            </a:r>
          </a:p>
          <a:p>
            <a:pPr algn="ctr"/>
            <a:r>
              <a:rPr lang="en-US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Mixed Air Temperature</a:t>
            </a:r>
            <a:endParaRPr lang="en-US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8950322" y="2958373"/>
            <a:ext cx="1489078" cy="1160212"/>
            <a:chOff x="9067800" y="2728846"/>
            <a:chExt cx="1489078" cy="11602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 cstate="print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265577" y="2728846"/>
              <a:ext cx="1291301" cy="1160212"/>
            </a:xfrm>
            <a:prstGeom prst="round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9067800" y="3028550"/>
              <a:ext cx="197777" cy="1071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067800" y="3255826"/>
              <a:ext cx="197777" cy="1071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9073223" y="3484426"/>
              <a:ext cx="197777" cy="1071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827350" y="2362200"/>
            <a:ext cx="11642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Room328</a:t>
            </a:r>
          </a:p>
          <a:p>
            <a:pPr algn="ctr"/>
            <a:r>
              <a:rPr lang="en-US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Hot Air Temperature</a:t>
            </a:r>
            <a:endParaRPr lang="en-US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886101" y="3210448"/>
            <a:ext cx="105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b="1" smtClean="0">
                <a:latin typeface="Abadi MT Condensed Light" charset="0"/>
                <a:ea typeface="Abadi MT Condensed Light" charset="0"/>
                <a:cs typeface="Abadi MT Condensed Light" charset="0"/>
              </a:rPr>
              <a:t>…...</a:t>
            </a:r>
            <a:endParaRPr lang="en-US" b="1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0502" y="2848320"/>
            <a:ext cx="1797898" cy="143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7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5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83" grpId="0" animBg="1"/>
      <p:bldP spid="86" grpId="0"/>
      <p:bldP spid="31" grpId="0"/>
      <p:bldP spid="55" grpId="0"/>
      <p:bldP spid="63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091" y="2286000"/>
            <a:ext cx="4868190" cy="267975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3200" y="1143000"/>
            <a:ext cx="3708257" cy="187328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3200" y="3765520"/>
            <a:ext cx="3708257" cy="1873280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>
                <a:latin typeface="Segoe UI Light" charset="0"/>
                <a:ea typeface="Segoe UI Light" charset="0"/>
                <a:cs typeface="Segoe UI Light" charset="0"/>
              </a:rPr>
              <a:pPr/>
              <a:t>5</a:t>
            </a:fld>
            <a:endParaRPr lang="en-US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24000" y="2895313"/>
            <a:ext cx="3020955" cy="189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dirty="0" smtClean="0">
                <a:latin typeface="Segoe UI Light" charset="0"/>
                <a:ea typeface="Segoe UI Light" charset="0"/>
                <a:cs typeface="Segoe UI Light" charset="0"/>
              </a:rPr>
              <a:t>Zone1 Temp RMI328</a:t>
            </a:r>
          </a:p>
          <a:p>
            <a:pPr>
              <a:lnSpc>
                <a:spcPct val="150000"/>
              </a:lnSpc>
            </a:pPr>
            <a:r>
              <a:rPr lang="en-US" sz="2600" dirty="0">
                <a:latin typeface="Segoe UI Light" charset="0"/>
                <a:ea typeface="Segoe UI Light" charset="0"/>
                <a:cs typeface="Segoe UI Light" charset="0"/>
              </a:rPr>
              <a:t>RMI414 </a:t>
            </a:r>
            <a:r>
              <a:rPr lang="en-US" sz="2600" dirty="0" smtClean="0">
                <a:latin typeface="Segoe UI Light" charset="0"/>
                <a:ea typeface="Segoe UI Light" charset="0"/>
                <a:cs typeface="Segoe UI Light" charset="0"/>
              </a:rPr>
              <a:t>Space Temp</a:t>
            </a:r>
          </a:p>
          <a:p>
            <a:pPr>
              <a:lnSpc>
                <a:spcPct val="150000"/>
              </a:lnSpc>
            </a:pPr>
            <a:r>
              <a:rPr lang="is-IS" sz="2600" dirty="0" smtClean="0">
                <a:latin typeface="Segoe UI Light" charset="0"/>
                <a:ea typeface="Segoe UI Light" charset="0"/>
                <a:cs typeface="Segoe UI Light" charset="0"/>
              </a:rPr>
              <a:t>…</a:t>
            </a:r>
            <a:endParaRPr lang="en-US" sz="26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38478" y="1849048"/>
            <a:ext cx="2422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Light" charset="0"/>
                <a:ea typeface="Segoe UI Light" charset="0"/>
                <a:cs typeface="Segoe UI Light" charset="0"/>
              </a:rPr>
              <a:t>SDH_SF1_R282_RMT </a:t>
            </a:r>
          </a:p>
          <a:p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424657" y="4471568"/>
            <a:ext cx="21600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Light" charset="0"/>
                <a:ea typeface="Segoe UI Light" charset="0"/>
                <a:cs typeface="Segoe UI Light" charset="0"/>
              </a:rPr>
              <a:t>SODA1R300__ART </a:t>
            </a:r>
          </a:p>
          <a:p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sz="20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2441345" y="3072381"/>
            <a:ext cx="879265" cy="47556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/>
          <p:cNvSpPr/>
          <p:nvPr/>
        </p:nvSpPr>
        <p:spPr>
          <a:xfrm>
            <a:off x="3506284" y="3658609"/>
            <a:ext cx="879265" cy="47556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/>
          <p:cNvSpPr/>
          <p:nvPr/>
        </p:nvSpPr>
        <p:spPr>
          <a:xfrm>
            <a:off x="8915400" y="1850874"/>
            <a:ext cx="660605" cy="393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8875547" y="4460006"/>
            <a:ext cx="600551" cy="393032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8112465" y="6077248"/>
            <a:ext cx="674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2400" b="1" dirty="0" smtClean="0"/>
              <a:t>…...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476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9" grpId="0"/>
      <p:bldP spid="44" grpId="0"/>
      <p:bldP spid="47" grpId="0" animBg="1"/>
      <p:bldP spid="47" grpId="1" animBg="1"/>
      <p:bldP spid="48" grpId="0" animBg="1"/>
      <p:bldP spid="48" grpId="1" animBg="1"/>
      <p:bldP spid="49" grpId="0" animBg="1"/>
      <p:bldP spid="50" grpId="0" animBg="1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>
                <a:latin typeface="Segoe UI Light" charset="0"/>
                <a:ea typeface="Segoe UI Light" charset="0"/>
                <a:cs typeface="Segoe UI Light" charset="0"/>
              </a:rPr>
              <a:pPr/>
              <a:t>6</a:t>
            </a:fld>
            <a:endParaRPr lang="en-US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9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Problem Statement</a:t>
            </a:r>
            <a:endParaRPr lang="en-US" sz="40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1" name="Title 6"/>
          <p:cNvSpPr>
            <a:spLocks noGrp="1"/>
          </p:cNvSpPr>
          <p:nvPr>
            <p:ph type="title"/>
          </p:nvPr>
        </p:nvSpPr>
        <p:spPr>
          <a:xfrm>
            <a:off x="1981200" y="1600200"/>
            <a:ext cx="8229600" cy="3124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 smtClean="0">
                <a:latin typeface="Segoe UI Light" pitchFamily="34" charset="0"/>
              </a:rPr>
              <a:t>To create the </a:t>
            </a:r>
            <a:r>
              <a:rPr lang="en-US" sz="2800" b="1" dirty="0" smtClean="0">
                <a:latin typeface="Segoe UI Light" pitchFamily="34" charset="0"/>
              </a:rPr>
              <a:t>mapping</a:t>
            </a:r>
            <a:r>
              <a:rPr lang="en-US" sz="2800" dirty="0" smtClean="0">
                <a:latin typeface="Segoe UI Light" pitchFamily="34" charset="0"/>
              </a:rPr>
              <a:t> 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from </a:t>
            </a:r>
            <a:r>
              <a:rPr lang="en-US" sz="2800" b="1" dirty="0" smtClean="0">
                <a:latin typeface="Segoe UI Light" pitchFamily="34" charset="0"/>
              </a:rPr>
              <a:t>sensor names</a:t>
            </a:r>
            <a:r>
              <a:rPr lang="en-US" sz="2800" dirty="0" smtClean="0">
                <a:latin typeface="Segoe UI Light" pitchFamily="34" charset="0"/>
              </a:rPr>
              <a:t> in the buildings 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to the </a:t>
            </a:r>
            <a:r>
              <a:rPr lang="en-US" sz="2800" b="1" dirty="0" smtClean="0">
                <a:latin typeface="Segoe UI Light" pitchFamily="34" charset="0"/>
              </a:rPr>
              <a:t>inputs</a:t>
            </a:r>
            <a:r>
              <a:rPr lang="en-US" sz="2800" dirty="0" smtClean="0">
                <a:latin typeface="Segoe UI Light" pitchFamily="34" charset="0"/>
              </a:rPr>
              <a:t> of analytic engines 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with minimal </a:t>
            </a:r>
            <a:r>
              <a:rPr lang="en-US" sz="2800" b="1" dirty="0" smtClean="0">
                <a:latin typeface="Segoe UI Light" pitchFamily="34" charset="0"/>
              </a:rPr>
              <a:t>manual</a:t>
            </a:r>
            <a:r>
              <a:rPr lang="en-US" sz="2800" dirty="0" smtClean="0">
                <a:latin typeface="Segoe UI Light" pitchFamily="34" charset="0"/>
              </a:rPr>
              <a:t> effort</a:t>
            </a:r>
            <a:endParaRPr lang="en-US" sz="3200" dirty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0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>
                <a:latin typeface="Segoe UI Light" charset="0"/>
                <a:ea typeface="Segoe UI Light" charset="0"/>
                <a:cs typeface="Segoe UI Light" charset="0"/>
              </a:rPr>
              <a:pPr/>
              <a:t>7</a:t>
            </a:fld>
            <a:endParaRPr lang="en-US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9" name="Title 6"/>
          <p:cNvSpPr txBox="1">
            <a:spLocks/>
          </p:cNvSpPr>
          <p:nvPr/>
        </p:nvSpPr>
        <p:spPr>
          <a:xfrm>
            <a:off x="1981200" y="757533"/>
            <a:ext cx="8229600" cy="1321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smtClean="0">
                <a:latin typeface="Segoe UI Light" charset="0"/>
                <a:ea typeface="Segoe UI Light" charset="0"/>
                <a:cs typeface="Segoe UI Light" charset="0"/>
              </a:rPr>
              <a:t>Insight</a:t>
            </a:r>
            <a:endParaRPr lang="en-US" sz="3600" b="1" dirty="0" smtClean="0">
              <a:latin typeface="Segoe UI Light" charset="0"/>
              <a:ea typeface="Segoe UI Light" charset="0"/>
              <a:cs typeface="Segoe UI Light" charset="0"/>
            </a:endParaRPr>
          </a:p>
          <a:p>
            <a:pPr algn="l"/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-Same </a:t>
            </a: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Type of </a:t>
            </a:r>
            <a:r>
              <a:rPr lang="en-US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Sensors have Similar Names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41401" y="2520399"/>
            <a:ext cx="3162597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Zone1 </a:t>
            </a:r>
            <a:r>
              <a:rPr lang="en-US" sz="2800" dirty="0">
                <a:latin typeface="Segoe UI Light" charset="0"/>
                <a:ea typeface="Segoe UI Light" charset="0"/>
                <a:cs typeface="Segoe UI Light" charset="0"/>
              </a:rPr>
              <a:t>Temp </a:t>
            </a: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RMI328</a:t>
            </a:r>
            <a:endParaRPr lang="en-US" sz="28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3350500" y="2349576"/>
            <a:ext cx="3784689" cy="15925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398310" y="4110835"/>
            <a:ext cx="3784689" cy="15925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3798933" y="3025587"/>
            <a:ext cx="30050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771711" y="4813007"/>
            <a:ext cx="30050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47089" y="3810000"/>
            <a:ext cx="2843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Segoe UI Light" charset="0"/>
                <a:ea typeface="Segoe UI Light" charset="0"/>
                <a:cs typeface="Segoe UI Light" charset="0"/>
              </a:rPr>
              <a:t>Label one from each!</a:t>
            </a:r>
            <a:endParaRPr lang="en-US" sz="2400" dirty="0">
              <a:solidFill>
                <a:srgbClr val="FF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741401" y="3129797"/>
            <a:ext cx="3113096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RMI401 </a:t>
            </a:r>
            <a:r>
              <a:rPr lang="en-US" sz="2800" dirty="0">
                <a:latin typeface="Segoe UI Light" charset="0"/>
                <a:ea typeface="Segoe UI Light" charset="0"/>
                <a:cs typeface="Segoe UI Light" charset="0"/>
              </a:rPr>
              <a:t>Space </a:t>
            </a: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Temp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41401" y="4200787"/>
            <a:ext cx="316259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Zone2 </a:t>
            </a:r>
            <a:r>
              <a:rPr lang="en-US" sz="2800" dirty="0">
                <a:latin typeface="Segoe UI Light" charset="0"/>
                <a:ea typeface="Segoe UI Light" charset="0"/>
                <a:cs typeface="Segoe UI Light" charset="0"/>
              </a:rPr>
              <a:t>Temp </a:t>
            </a: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RMI530</a:t>
            </a:r>
            <a:endParaRPr lang="en-US" sz="28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741401" y="3677567"/>
            <a:ext cx="4283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2800" b="1" smtClean="0">
                <a:latin typeface="Segoe UI Light" charset="0"/>
                <a:ea typeface="Segoe UI Light" charset="0"/>
                <a:cs typeface="Segoe UI Light" charset="0"/>
              </a:rPr>
              <a:t>…</a:t>
            </a:r>
            <a:endParaRPr lang="is-IS" sz="2800" b="1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741401" y="4940965"/>
            <a:ext cx="31130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RMI414 </a:t>
            </a:r>
            <a:r>
              <a:rPr lang="en-US" sz="2800" dirty="0">
                <a:latin typeface="Segoe UI Light" charset="0"/>
                <a:ea typeface="Segoe UI Light" charset="0"/>
                <a:cs typeface="Segoe UI Light" charset="0"/>
              </a:rPr>
              <a:t>Space </a:t>
            </a:r>
            <a:r>
              <a:rPr lang="en-US" sz="2800" dirty="0" smtClean="0">
                <a:latin typeface="Segoe UI Light" charset="0"/>
                <a:ea typeface="Segoe UI Light" charset="0"/>
                <a:cs typeface="Segoe UI Light" charset="0"/>
              </a:rPr>
              <a:t>Temp</a:t>
            </a:r>
            <a:endParaRPr lang="is-IS" sz="2800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741401" y="5401043"/>
            <a:ext cx="4283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2800" b="1" smtClean="0">
                <a:latin typeface="Segoe UI Light" charset="0"/>
                <a:ea typeface="Segoe UI Light" charset="0"/>
                <a:cs typeface="Segoe UI Light" charset="0"/>
              </a:rPr>
              <a:t>…</a:t>
            </a:r>
            <a:endParaRPr lang="is-IS" sz="2800" b="1" dirty="0" smtClean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3370729" y="3001586"/>
            <a:ext cx="3784689" cy="2119724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243098" y="3049548"/>
            <a:ext cx="1688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Segoe UI Light" charset="0"/>
                <a:ea typeface="Segoe UI Light" charset="0"/>
                <a:cs typeface="Segoe UI Light" charset="0"/>
              </a:rPr>
              <a:t>Also similar!</a:t>
            </a:r>
            <a:endParaRPr lang="en-US" sz="2400" dirty="0">
              <a:solidFill>
                <a:srgbClr val="FF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1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-0.02291 0.04514 C -0.02799 0.05463 -0.03072 0.06875 -0.03072 0.08357 C -0.03072 0.10047 -0.02799 0.11412 -0.02291 0.12338 L -4.16667E-6 0.16875 " pathEditMode="relative" rAng="5400000" ptsTypes="AAAAA">
                                      <p:cBhvr>
                                        <p:cTn id="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84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-0.17129 L 0.0293 -0.12546 C 0.03581 -0.11574 0.03945 -0.10139 0.03945 -0.08611 C 0.03945 -0.06898 0.03581 -0.05532 0.0293 -0.0456 L 0.00091 0.00047 " pathEditMode="relative" rAng="0" ptsTypes="AAAAA">
                                      <p:cBhvr>
                                        <p:cTn id="8" dur="1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7" grpId="0"/>
      <p:bldP spid="7" grpId="1"/>
      <p:bldP spid="20" grpId="0"/>
      <p:bldP spid="21" grpId="0"/>
      <p:bldP spid="25" grpId="0" animBg="1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>
                <a:latin typeface="Segoe UI Light" charset="0"/>
                <a:ea typeface="Segoe UI Light" charset="0"/>
                <a:cs typeface="Segoe UI Light" charset="0"/>
              </a:rPr>
              <a:pPr/>
              <a:t>8</a:t>
            </a:fld>
            <a:endParaRPr lang="en-US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9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charset="0"/>
                <a:ea typeface="Segoe UI Light" charset="0"/>
                <a:cs typeface="Segoe UI Light" charset="0"/>
              </a:rPr>
              <a:t>Active Learning</a:t>
            </a:r>
            <a:endParaRPr lang="en-US" sz="3600" b="1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3" name="Text Box 160"/>
          <p:cNvSpPr txBox="1">
            <a:spLocks noChangeArrowheads="1"/>
          </p:cNvSpPr>
          <p:nvPr/>
        </p:nvSpPr>
        <p:spPr bwMode="auto">
          <a:xfrm>
            <a:off x="2895600" y="2562396"/>
            <a:ext cx="1277193" cy="707886"/>
          </a:xfrm>
          <a:prstGeom prst="rect">
            <a:avLst/>
          </a:prstGeom>
          <a:ln>
            <a:headEnd/>
            <a:tailEnd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dirty="0" smtClean="0">
                <a:latin typeface="Segoe UI Light" charset="0"/>
                <a:ea typeface="Segoe UI Light" charset="0"/>
                <a:cs typeface="Segoe UI Light" charset="0"/>
              </a:rPr>
              <a:t>Selection Algorithm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3" cstate="print">
            <a:alphaModFix/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9951" y="3482038"/>
            <a:ext cx="1191016" cy="921560"/>
          </a:xfrm>
          <a:prstGeom prst="rect">
            <a:avLst/>
          </a:prstGeom>
        </p:spPr>
      </p:pic>
      <p:sp>
        <p:nvSpPr>
          <p:cNvPr id="80" name="TextBox 79"/>
          <p:cNvSpPr txBox="1"/>
          <p:nvPr/>
        </p:nvSpPr>
        <p:spPr>
          <a:xfrm>
            <a:off x="8194276" y="2209800"/>
            <a:ext cx="3281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All about minimizing</a:t>
            </a:r>
          </a:p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m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anual labeling effort!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 flipH="1">
            <a:off x="7543800" y="2910811"/>
            <a:ext cx="592459" cy="5110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489721" y="1752600"/>
            <a:ext cx="2010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A </a:t>
            </a:r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n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ew strategy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343400" y="2234401"/>
            <a:ext cx="557655" cy="4417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04258" y="5193404"/>
            <a:ext cx="21535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Reinforce the </a:t>
            </a:r>
          </a:p>
          <a:p>
            <a:r>
              <a:rPr lang="en-US" sz="2400" dirty="0">
                <a:latin typeface="Segoe UI Light" charset="0"/>
                <a:ea typeface="Segoe UI Light" charset="0"/>
                <a:cs typeface="Segoe UI Light" charset="0"/>
              </a:rPr>
              <a:t>l</a:t>
            </a:r>
            <a:r>
              <a:rPr lang="en-US" sz="2400" dirty="0" smtClean="0">
                <a:latin typeface="Segoe UI Light" charset="0"/>
                <a:ea typeface="Segoe UI Light" charset="0"/>
                <a:cs typeface="Segoe UI Light" charset="0"/>
              </a:rPr>
              <a:t>abel to amplify</a:t>
            </a:r>
            <a:endParaRPr lang="en-US" sz="24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22" name="Straight Arrow Connector 21"/>
          <p:cNvCxnSpPr>
            <a:endCxn id="77" idx="2"/>
          </p:cNvCxnSpPr>
          <p:nvPr/>
        </p:nvCxnSpPr>
        <p:spPr>
          <a:xfrm flipV="1">
            <a:off x="4489721" y="4080510"/>
            <a:ext cx="382595" cy="11128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4750265" y="333048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4419600" y="3701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768596" y="3688238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073396" y="3567842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616196" y="40827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950671" y="39624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920996" y="4311396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5257800" y="3886200"/>
            <a:ext cx="184404" cy="1844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4772106" y="3685894"/>
            <a:ext cx="184404" cy="1844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4953000" y="3970151"/>
            <a:ext cx="184404" cy="184404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701987" y="3603813"/>
            <a:ext cx="354739" cy="3733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4872316" y="3893820"/>
            <a:ext cx="354739" cy="3733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AutoShape 175"/>
          <p:cNvCxnSpPr>
            <a:cxnSpLocks noChangeShapeType="1"/>
            <a:stCxn id="63" idx="2"/>
            <a:endCxn id="76" idx="4"/>
          </p:cNvCxnSpPr>
          <p:nvPr/>
        </p:nvCxnSpPr>
        <p:spPr bwMode="auto">
          <a:xfrm rot="5400000" flipH="1">
            <a:off x="5774205" y="3082345"/>
            <a:ext cx="426405" cy="2216102"/>
          </a:xfrm>
          <a:prstGeom prst="curvedConnector3">
            <a:avLst>
              <a:gd name="adj1" fmla="val -53611"/>
            </a:avLst>
          </a:prstGeom>
          <a:ln>
            <a:headEnd/>
            <a:tailEnd type="triangl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AutoShape 175"/>
          <p:cNvCxnSpPr>
            <a:cxnSpLocks noChangeShapeType="1"/>
            <a:stCxn id="76" idx="7"/>
            <a:endCxn id="63" idx="0"/>
          </p:cNvCxnSpPr>
          <p:nvPr/>
        </p:nvCxnSpPr>
        <p:spPr bwMode="auto">
          <a:xfrm rot="5400000" flipH="1" flipV="1">
            <a:off x="5961890" y="2524925"/>
            <a:ext cx="176455" cy="2090683"/>
          </a:xfrm>
          <a:prstGeom prst="curvedConnector3">
            <a:avLst>
              <a:gd name="adj1" fmla="val 229551"/>
            </a:avLst>
          </a:prstGeom>
          <a:ln>
            <a:headEnd/>
            <a:tailEnd type="triangl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29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0" grpId="0"/>
      <p:bldP spid="80" grpId="1"/>
      <p:bldP spid="14" grpId="0"/>
      <p:bldP spid="14" grpId="1"/>
      <p:bldP spid="21" grpId="0"/>
      <p:bldP spid="73" grpId="0" animBg="1"/>
      <p:bldP spid="74" grpId="0" animBg="1"/>
      <p:bldP spid="76" grpId="0" animBg="1"/>
      <p:bldP spid="76" grpId="1" animBg="1"/>
      <p:bldP spid="77" grpId="0" animBg="1"/>
      <p:bldP spid="7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1600200"/>
            <a:ext cx="8229600" cy="3124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 smtClean="0">
                <a:latin typeface="Segoe UI Light" pitchFamily="34" charset="0"/>
              </a:rPr>
              <a:t>Active learning can reduce 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manual labeling effort for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mapping </a:t>
            </a:r>
            <a:r>
              <a:rPr lang="en-US" sz="2800" dirty="0">
                <a:latin typeface="Segoe UI Light" pitchFamily="34" charset="0"/>
              </a:rPr>
              <a:t>t</a:t>
            </a:r>
            <a:r>
              <a:rPr lang="en-US" sz="2800" dirty="0" smtClean="0">
                <a:latin typeface="Segoe UI Light" pitchFamily="34" charset="0"/>
              </a:rPr>
              <a:t>he sensor names</a:t>
            </a:r>
            <a:br>
              <a:rPr lang="en-US" sz="2800" dirty="0" smtClean="0">
                <a:latin typeface="Segoe UI Light" pitchFamily="34" charset="0"/>
              </a:rPr>
            </a:br>
            <a:r>
              <a:rPr lang="en-US" sz="2800" dirty="0" smtClean="0">
                <a:latin typeface="Segoe UI Light" pitchFamily="34" charset="0"/>
              </a:rPr>
              <a:t>to</a:t>
            </a:r>
            <a:r>
              <a:rPr lang="en-US" sz="2800" dirty="0">
                <a:latin typeface="Segoe UI Light" pitchFamily="34" charset="0"/>
              </a:rPr>
              <a:t> </a:t>
            </a:r>
            <a:r>
              <a:rPr lang="en-US" sz="2800" dirty="0" smtClean="0">
                <a:latin typeface="Segoe UI Light" pitchFamily="34" charset="0"/>
              </a:rPr>
              <a:t>their types in buildings</a:t>
            </a:r>
            <a:endParaRPr lang="en-US" sz="3200" dirty="0">
              <a:latin typeface="Segoe UI Light" pitchFamily="34" charset="0"/>
            </a:endParaRPr>
          </a:p>
        </p:txBody>
      </p:sp>
      <p:sp>
        <p:nvSpPr>
          <p:cNvPr id="3" name="Title 6"/>
          <p:cNvSpPr txBox="1">
            <a:spLocks/>
          </p:cNvSpPr>
          <p:nvPr/>
        </p:nvSpPr>
        <p:spPr>
          <a:xfrm>
            <a:off x="1981200" y="757534"/>
            <a:ext cx="8229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atin typeface="Segoe UI Light" pitchFamily="34" charset="0"/>
              </a:rPr>
              <a:t>Hypothesis</a:t>
            </a:r>
            <a:endParaRPr lang="en-US" sz="4000" b="1" dirty="0">
              <a:latin typeface="Segoe UI Light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8A2C5-A4E2-4612-9BF7-8095FCDD330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4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41217</TotalTime>
  <Words>1230</Words>
  <Application>Microsoft Macintosh PowerPoint</Application>
  <PresentationFormat>Widescreen</PresentationFormat>
  <Paragraphs>306</Paragraphs>
  <Slides>38</Slides>
  <Notes>37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Abadi MT Condensed Light</vt:lpstr>
      <vt:lpstr>Arial</vt:lpstr>
      <vt:lpstr>Calibri</vt:lpstr>
      <vt:lpstr>Segoe UI</vt:lpstr>
      <vt:lpstr>Segoe UI Light</vt:lpstr>
      <vt:lpstr>宋体</vt:lpstr>
      <vt:lpstr>Office Theme</vt:lpstr>
      <vt:lpstr>Clustering-based Active Learning  on Sensor Type Classification  in Buildings  Dezhi Hong, Hongning Wang, Kamin Whitehouse University of Virginia</vt:lpstr>
      <vt:lpstr>PowerPoint Presentation</vt:lpstr>
      <vt:lpstr>PowerPoint Presentation</vt:lpstr>
      <vt:lpstr>PowerPoint Presentation</vt:lpstr>
      <vt:lpstr>PowerPoint Presentation</vt:lpstr>
      <vt:lpstr>To create the mapping  from sensor names in the buildings  to the inputs of analytic engines  with minimal manual effort</vt:lpstr>
      <vt:lpstr>PowerPoint Presentation</vt:lpstr>
      <vt:lpstr>PowerPoint Presentation</vt:lpstr>
      <vt:lpstr>Active learning can reduce  manual labeling effort for mapping the sensor names to their types in buildings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Dept. of Computer Science, University of Virginia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Relationship</dc:title>
  <dc:creator>Dezhi</dc:creator>
  <cp:lastModifiedBy>Microsoft Office User</cp:lastModifiedBy>
  <cp:revision>1606</cp:revision>
  <cp:lastPrinted>2015-09-17T17:40:22Z</cp:lastPrinted>
  <dcterms:created xsi:type="dcterms:W3CDTF">2015-04-03T17:25:42Z</dcterms:created>
  <dcterms:modified xsi:type="dcterms:W3CDTF">2015-11-06T01:36:49Z</dcterms:modified>
</cp:coreProperties>
</file>

<file path=docProps/thumbnail.jpeg>
</file>